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Times New Roman Bold" charset="1" panose="02030802070405020303"/>
      <p:regular r:id="rId27"/>
    </p:embeddedFont>
    <p:embeddedFont>
      <p:font typeface="Times New Roman" charset="1" panose="02030502070405020303"/>
      <p:regular r:id="rId28"/>
    </p:embeddedFont>
    <p:embeddedFont>
      <p:font typeface="Canva Sans" charset="1" panose="020B0503030501040103"/>
      <p:regular r:id="rId29"/>
    </p:embeddedFont>
    <p:embeddedFont>
      <p:font typeface="Trebuchet MS" charset="1" panose="020B0603020202020204"/>
      <p:regular r:id="rId30"/>
    </p:embeddedFont>
    <p:embeddedFont>
      <p:font typeface="Canva Sans Bold" charset="1" panose="020B0803030501040103"/>
      <p:regular r:id="rId31"/>
    </p:embeddedFont>
    <p:embeddedFont>
      <p:font typeface="Arimo Bold" charset="1" panose="020B0704020202020204"/>
      <p:regular r:id="rId32"/>
    </p:embeddedFont>
    <p:embeddedFont>
      <p:font typeface="Trebuchet MS Bold" charset="1" panose="020B0703020202020204"/>
      <p:regular r:id="rId33"/>
    </p:embeddedFont>
    <p:embeddedFont>
      <p:font typeface="Arimo" charset="1" panose="020B06040202020202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png" Type="http://schemas.openxmlformats.org/officeDocument/2006/relationships/image"/><Relationship Id="rId4" Target="https://www.researchgate.net/figure/Schematic-diagram-of-a-basic-convolutional-neural-network-CNN-architecture-26_fig1_336805909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0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.png" Type="http://schemas.openxmlformats.org/officeDocument/2006/relationships/image"/><Relationship Id="rId5" Target="../media/image11.png" Type="http://schemas.openxmlformats.org/officeDocument/2006/relationships/image"/><Relationship Id="rId6" Target="../embeddings/oleObject1.bin" Type="http://schemas.openxmlformats.org/officeDocument/2006/relationships/oleObjec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embeddings/oleObject2.bin" Type="http://schemas.openxmlformats.org/officeDocument/2006/relationships/oleObjec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4048" y="397764"/>
            <a:ext cx="17524574" cy="9498650"/>
            <a:chOff x="0" y="0"/>
            <a:chExt cx="23366098" cy="126648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66095" cy="12664821"/>
            </a:xfrm>
            <a:custGeom>
              <a:avLst/>
              <a:gdLst/>
              <a:ahLst/>
              <a:cxnLst/>
              <a:rect r="r" b="b" t="t" l="l"/>
              <a:pathLst>
                <a:path h="12664821" w="23366095">
                  <a:moveTo>
                    <a:pt x="0" y="0"/>
                  </a:moveTo>
                  <a:lnTo>
                    <a:pt x="23366095" y="0"/>
                  </a:lnTo>
                  <a:lnTo>
                    <a:pt x="23366095" y="12664821"/>
                  </a:lnTo>
                  <a:lnTo>
                    <a:pt x="0" y="12664821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sp>
        <p:nvSpPr>
          <p:cNvPr name="AutoShape 4" id="4"/>
          <p:cNvSpPr/>
          <p:nvPr/>
        </p:nvSpPr>
        <p:spPr>
          <a:xfrm rot="7931">
            <a:off x="887579" y="1785063"/>
            <a:ext cx="16512842" cy="0"/>
          </a:xfrm>
          <a:prstGeom prst="line">
            <a:avLst/>
          </a:prstGeom>
          <a:ln cap="rnd" w="19050">
            <a:solidFill>
              <a:srgbClr val="D2472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82425" y="394176"/>
            <a:ext cx="17523152" cy="9498650"/>
            <a:chOff x="0" y="0"/>
            <a:chExt cx="23364202" cy="126648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364189" cy="12664821"/>
            </a:xfrm>
            <a:custGeom>
              <a:avLst/>
              <a:gdLst/>
              <a:ahLst/>
              <a:cxnLst/>
              <a:rect r="r" b="b" t="t" l="l"/>
              <a:pathLst>
                <a:path h="12664821" w="23364189">
                  <a:moveTo>
                    <a:pt x="0" y="0"/>
                  </a:moveTo>
                  <a:lnTo>
                    <a:pt x="23364189" y="0"/>
                  </a:lnTo>
                  <a:lnTo>
                    <a:pt x="23364189" y="12664821"/>
                  </a:lnTo>
                  <a:lnTo>
                    <a:pt x="0" y="12664821"/>
                  </a:lnTo>
                  <a:close/>
                </a:path>
              </a:pathLst>
            </a:custGeom>
            <a:solidFill>
              <a:srgbClr val="C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87601" y="2144374"/>
            <a:ext cx="7750070" cy="4414458"/>
            <a:chOff x="0" y="0"/>
            <a:chExt cx="10333426" cy="58859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33426" cy="5885944"/>
            </a:xfrm>
            <a:custGeom>
              <a:avLst/>
              <a:gdLst/>
              <a:ahLst/>
              <a:cxnLst/>
              <a:rect r="r" b="b" t="t" l="l"/>
              <a:pathLst>
                <a:path h="5885944" w="10333426">
                  <a:moveTo>
                    <a:pt x="0" y="0"/>
                  </a:moveTo>
                  <a:lnTo>
                    <a:pt x="10333426" y="0"/>
                  </a:lnTo>
                  <a:lnTo>
                    <a:pt x="10333426" y="5885944"/>
                  </a:lnTo>
                  <a:lnTo>
                    <a:pt x="0" y="58859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10333426" cy="597166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CP301</a:t>
              </a:r>
            </a:p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Leveraging Biobanks and Blockchain for Early Detection and Management of Retinopathy of Prematurity (ROP)</a:t>
              </a:r>
            </a:p>
            <a:p>
              <a:pPr algn="l">
                <a:lnSpc>
                  <a:spcPts val="88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6961" y="7217975"/>
            <a:ext cx="14374104" cy="2341950"/>
            <a:chOff x="0" y="0"/>
            <a:chExt cx="19165472" cy="3122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65472" cy="3122600"/>
            </a:xfrm>
            <a:custGeom>
              <a:avLst/>
              <a:gdLst/>
              <a:ahLst/>
              <a:cxnLst/>
              <a:rect r="r" b="b" t="t" l="l"/>
              <a:pathLst>
                <a:path h="3122600" w="19165472">
                  <a:moveTo>
                    <a:pt x="0" y="0"/>
                  </a:moveTo>
                  <a:lnTo>
                    <a:pt x="19165472" y="0"/>
                  </a:lnTo>
                  <a:lnTo>
                    <a:pt x="19165472" y="3122600"/>
                  </a:lnTo>
                  <a:lnTo>
                    <a:pt x="0" y="3122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42875"/>
              <a:ext cx="19165472" cy="32654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795"/>
                </a:lnSpc>
              </a:pPr>
              <a:r>
                <a:rPr lang="en-US" sz="332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By ABHISHEK KUMAR</a:t>
              </a:r>
            </a:p>
            <a:p>
              <a:pPr algn="l">
                <a:lnSpc>
                  <a:spcPts val="4795"/>
                </a:lnSpc>
              </a:pPr>
              <a:r>
                <a:rPr lang="en-US" sz="332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GOWTHAM RAJU</a:t>
              </a:r>
            </a:p>
            <a:p>
              <a:pPr algn="l">
                <a:lnSpc>
                  <a:spcPts val="4795"/>
                </a:lnSpc>
              </a:pPr>
            </a:p>
            <a:p>
              <a:pPr algn="l">
                <a:lnSpc>
                  <a:spcPts val="3196"/>
                </a:lnSpc>
              </a:pPr>
              <a:r>
                <a:rPr lang="en-US" sz="333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Dr . NEHA SARDANA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373832" y="1118462"/>
            <a:ext cx="7885468" cy="8139838"/>
          </a:xfrm>
          <a:custGeom>
            <a:avLst/>
            <a:gdLst/>
            <a:ahLst/>
            <a:cxnLst/>
            <a:rect r="r" b="b" t="t" l="l"/>
            <a:pathLst>
              <a:path h="8139838" w="7885468">
                <a:moveTo>
                  <a:pt x="0" y="0"/>
                </a:moveTo>
                <a:lnTo>
                  <a:pt x="7885468" y="0"/>
                </a:lnTo>
                <a:lnTo>
                  <a:pt x="7885468" y="8139838"/>
                </a:lnTo>
                <a:lnTo>
                  <a:pt x="0" y="8139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7931">
            <a:off x="887579" y="1785063"/>
            <a:ext cx="16512842" cy="0"/>
          </a:xfrm>
          <a:prstGeom prst="line">
            <a:avLst/>
          </a:prstGeom>
          <a:ln cap="rnd" w="19050">
            <a:solidFill>
              <a:srgbClr val="D247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7931">
            <a:off x="887579" y="1785063"/>
            <a:ext cx="16512842" cy="0"/>
          </a:xfrm>
          <a:prstGeom prst="line">
            <a:avLst/>
          </a:prstGeom>
          <a:ln cap="rnd" w="19050">
            <a:solidFill>
              <a:srgbClr val="D2472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9525" y="-9525"/>
            <a:ext cx="18307050" cy="1823163"/>
            <a:chOff x="0" y="0"/>
            <a:chExt cx="24409400" cy="24308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3484"/>
              <a:ext cx="24384000" cy="2403975"/>
            </a:xfrm>
            <a:custGeom>
              <a:avLst/>
              <a:gdLst/>
              <a:ahLst/>
              <a:cxnLst/>
              <a:rect r="r" b="b" t="t" l="l"/>
              <a:pathLst>
                <a:path h="2403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03975"/>
                  </a:lnTo>
                  <a:lnTo>
                    <a:pt x="0" y="2403975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9400" cy="2430939"/>
            </a:xfrm>
            <a:custGeom>
              <a:avLst/>
              <a:gdLst/>
              <a:ahLst/>
              <a:cxnLst/>
              <a:rect r="r" b="b" t="t" l="l"/>
              <a:pathLst>
                <a:path h="2430939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6068"/>
                    <a:pt x="24409400" y="13484"/>
                  </a:cubicBezTo>
                  <a:lnTo>
                    <a:pt x="24409400" y="2417459"/>
                  </a:lnTo>
                  <a:cubicBezTo>
                    <a:pt x="24409400" y="2424875"/>
                    <a:pt x="24403686" y="2430939"/>
                    <a:pt x="24396700" y="2430939"/>
                  </a:cubicBezTo>
                  <a:lnTo>
                    <a:pt x="12700" y="2430939"/>
                  </a:lnTo>
                  <a:cubicBezTo>
                    <a:pt x="5715" y="2430939"/>
                    <a:pt x="0" y="2424875"/>
                    <a:pt x="0" y="2417459"/>
                  </a:cubicBezTo>
                  <a:lnTo>
                    <a:pt x="0" y="13484"/>
                  </a:lnTo>
                  <a:cubicBezTo>
                    <a:pt x="0" y="6068"/>
                    <a:pt x="5715" y="0"/>
                    <a:pt x="12700" y="0"/>
                  </a:cubicBezTo>
                  <a:moveTo>
                    <a:pt x="12700" y="26967"/>
                  </a:moveTo>
                  <a:lnTo>
                    <a:pt x="12700" y="13484"/>
                  </a:lnTo>
                  <a:lnTo>
                    <a:pt x="25400" y="13484"/>
                  </a:lnTo>
                  <a:lnTo>
                    <a:pt x="25400" y="2417459"/>
                  </a:lnTo>
                  <a:lnTo>
                    <a:pt x="12700" y="2417459"/>
                  </a:lnTo>
                  <a:lnTo>
                    <a:pt x="12700" y="2403975"/>
                  </a:lnTo>
                  <a:lnTo>
                    <a:pt x="24396700" y="2403975"/>
                  </a:lnTo>
                  <a:lnTo>
                    <a:pt x="24396700" y="2417459"/>
                  </a:lnTo>
                  <a:lnTo>
                    <a:pt x="24384000" y="2417459"/>
                  </a:lnTo>
                  <a:lnTo>
                    <a:pt x="24384000" y="13484"/>
                  </a:lnTo>
                  <a:lnTo>
                    <a:pt x="24396700" y="13484"/>
                  </a:lnTo>
                  <a:lnTo>
                    <a:pt x="24396700" y="26967"/>
                  </a:lnTo>
                  <a:lnTo>
                    <a:pt x="12700" y="26967"/>
                  </a:lnTo>
                  <a:close/>
                </a:path>
              </a:pathLst>
            </a:custGeom>
            <a:solidFill>
              <a:srgbClr val="41719C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48303" y="383486"/>
            <a:ext cx="7356192" cy="888504"/>
            <a:chOff x="0" y="0"/>
            <a:chExt cx="9808256" cy="11846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808256" cy="1184672"/>
            </a:xfrm>
            <a:custGeom>
              <a:avLst/>
              <a:gdLst/>
              <a:ahLst/>
              <a:cxnLst/>
              <a:rect r="r" b="b" t="t" l="l"/>
              <a:pathLst>
                <a:path h="1184672" w="9808256">
                  <a:moveTo>
                    <a:pt x="0" y="0"/>
                  </a:moveTo>
                  <a:lnTo>
                    <a:pt x="9808256" y="0"/>
                  </a:lnTo>
                  <a:lnTo>
                    <a:pt x="9808256" y="1184672"/>
                  </a:lnTo>
                  <a:lnTo>
                    <a:pt x="0" y="1184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9808256" cy="1194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MODEL DEVELOPMENT</a:t>
              </a:r>
            </a:p>
          </p:txBody>
        </p:sp>
      </p:grpSp>
      <p:sp>
        <p:nvSpPr>
          <p:cNvPr name="Freeform 10" id="10" descr="http://www.iitrpr.ac.in/sites/default/files/image.jpg"/>
          <p:cNvSpPr/>
          <p:nvPr/>
        </p:nvSpPr>
        <p:spPr>
          <a:xfrm flipH="false" flipV="false" rot="0">
            <a:off x="16656303" y="11816"/>
            <a:ext cx="1631697" cy="1792107"/>
          </a:xfrm>
          <a:custGeom>
            <a:avLst/>
            <a:gdLst/>
            <a:ahLst/>
            <a:cxnLst/>
            <a:rect r="r" b="b" t="t" l="l"/>
            <a:pathLst>
              <a:path h="1792107" w="1631697">
                <a:moveTo>
                  <a:pt x="0" y="0"/>
                </a:moveTo>
                <a:lnTo>
                  <a:pt x="1631697" y="0"/>
                </a:lnTo>
                <a:lnTo>
                  <a:pt x="1631697" y="1792106"/>
                </a:lnTo>
                <a:lnTo>
                  <a:pt x="0" y="179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4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43771" y="2167635"/>
            <a:ext cx="10348543" cy="7845573"/>
            <a:chOff x="0" y="0"/>
            <a:chExt cx="2725542" cy="20663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25542" cy="2066324"/>
            </a:xfrm>
            <a:custGeom>
              <a:avLst/>
              <a:gdLst/>
              <a:ahLst/>
              <a:cxnLst/>
              <a:rect r="r" b="b" t="t" l="l"/>
              <a:pathLst>
                <a:path h="2066324" w="2725542">
                  <a:moveTo>
                    <a:pt x="0" y="0"/>
                  </a:moveTo>
                  <a:lnTo>
                    <a:pt x="2725542" y="0"/>
                  </a:lnTo>
                  <a:lnTo>
                    <a:pt x="2725542" y="2066324"/>
                  </a:lnTo>
                  <a:lnTo>
                    <a:pt x="0" y="20663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725542" cy="2113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Loaded preprocessed .npy images using a custom ROPDataset class.</a:t>
              </a:r>
            </a:p>
            <a:p>
              <a:pPr algn="just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Mapped folder names to class labels: NORMALROP, AROP1, AROP2.</a:t>
              </a:r>
            </a:p>
            <a:p>
              <a:pPr algn="just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Converted grayscale images to RGB (3 channels) for CNN compatibility.</a:t>
              </a:r>
            </a:p>
            <a:p>
              <a:pPr algn="just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Applied transformations:</a:t>
              </a:r>
            </a:p>
            <a:p>
              <a:pPr algn="just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Resized images to 224×224 pixels.</a:t>
              </a:r>
            </a:p>
            <a:p>
              <a:pPr algn="just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Converted images to PyTorch tensors.</a:t>
              </a:r>
            </a:p>
            <a:p>
              <a:pPr algn="just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Split dataset into:</a:t>
              </a:r>
            </a:p>
            <a:p>
              <a:pPr algn="just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80% training set</a:t>
              </a:r>
            </a:p>
            <a:p>
              <a:pPr algn="just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20% testing set</a:t>
              </a:r>
            </a:p>
            <a:p>
              <a:pPr algn="just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Used DataLoader for efficient mini-batch training (batch size = 32).</a:t>
              </a:r>
            </a:p>
            <a:p>
              <a:pPr algn="just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Applied Transfer Learning with pretrained ResNet18 model.</a:t>
              </a:r>
            </a:p>
            <a:p>
              <a:pPr algn="just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Replaced final layer of ResNet18 to predict 3 output classes.</a:t>
              </a:r>
            </a:p>
            <a:p>
              <a:pPr algn="just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Used CrossEntropyLoss as the loss function.</a:t>
              </a:r>
            </a:p>
            <a:p>
              <a:pPr algn="just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Used Adam Optimizer with learning rate = 0.0001.</a:t>
              </a:r>
            </a:p>
            <a:p>
              <a:pPr algn="just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Trained the model for 10 epochs on GPU (if available).</a:t>
              </a:r>
            </a:p>
            <a:p>
              <a:pPr algn="just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Saved the trained model as rop_model.pth for future predictions</a:t>
              </a:r>
              <a:r>
                <a:rPr lang="en-US" sz="22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.</a:t>
              </a:r>
            </a:p>
            <a:p>
              <a:pPr algn="just" marL="410211" indent="-205106" lvl="1">
                <a:lnSpc>
                  <a:spcPts val="2660"/>
                </a:lnSpc>
                <a:buFont typeface="Arial"/>
                <a:buChar char="•"/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862032" y="3801156"/>
            <a:ext cx="6849456" cy="3399042"/>
          </a:xfrm>
          <a:custGeom>
            <a:avLst/>
            <a:gdLst/>
            <a:ahLst/>
            <a:cxnLst/>
            <a:rect r="r" b="b" t="t" l="l"/>
            <a:pathLst>
              <a:path h="3399042" w="6849456">
                <a:moveTo>
                  <a:pt x="0" y="0"/>
                </a:moveTo>
                <a:lnTo>
                  <a:pt x="6849455" y="0"/>
                </a:lnTo>
                <a:lnTo>
                  <a:pt x="6849455" y="3399042"/>
                </a:lnTo>
                <a:lnTo>
                  <a:pt x="0" y="3399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62048" y="7347171"/>
            <a:ext cx="5620079" cy="1166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17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ResNet-18 Architecture</a:t>
            </a:r>
          </a:p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17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Schematic diagram of a basic convolutional neural network (CNN) architecture</a:t>
            </a:r>
          </a:p>
          <a:p>
            <a:pPr algn="ctr">
              <a:lnSpc>
                <a:spcPts val="238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581667" y="9697783"/>
            <a:ext cx="13387112" cy="31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714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4" tooltip="https://www.researchgate.net/figure/Schematic-diagram-of-a-basic-convolutional-neural-network-CNN-architecture-26_fig1_336805909"/>
              </a:rPr>
              <a:t>https://www.researchgate.net/figure/Schematic-diagram-of-a-basic-convolutional-neural-network-CNN-architecture-26_fig1_336805909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41208" y="7328121"/>
            <a:ext cx="65020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 . 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478994"/>
            <a:chOff x="0" y="0"/>
            <a:chExt cx="24409400" cy="19719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0938"/>
              <a:ext cx="24384000" cy="1950163"/>
            </a:xfrm>
            <a:custGeom>
              <a:avLst/>
              <a:gdLst/>
              <a:ahLst/>
              <a:cxnLst/>
              <a:rect r="r" b="b" t="t" l="l"/>
              <a:pathLst>
                <a:path h="195016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50163"/>
                  </a:lnTo>
                  <a:lnTo>
                    <a:pt x="0" y="1950163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972047"/>
            </a:xfrm>
            <a:custGeom>
              <a:avLst/>
              <a:gdLst/>
              <a:ahLst/>
              <a:cxnLst/>
              <a:rect r="r" b="b" t="t" l="l"/>
              <a:pathLst>
                <a:path h="1972047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4922"/>
                    <a:pt x="24409400" y="10938"/>
                  </a:cubicBezTo>
                  <a:lnTo>
                    <a:pt x="24409400" y="1961101"/>
                  </a:lnTo>
                  <a:cubicBezTo>
                    <a:pt x="24409400" y="1967117"/>
                    <a:pt x="24403686" y="1972047"/>
                    <a:pt x="24396700" y="1972047"/>
                  </a:cubicBezTo>
                  <a:lnTo>
                    <a:pt x="12700" y="1972047"/>
                  </a:lnTo>
                  <a:cubicBezTo>
                    <a:pt x="5715" y="1972047"/>
                    <a:pt x="0" y="1967117"/>
                    <a:pt x="0" y="1961101"/>
                  </a:cubicBezTo>
                  <a:lnTo>
                    <a:pt x="0" y="10938"/>
                  </a:lnTo>
                  <a:cubicBezTo>
                    <a:pt x="0" y="4922"/>
                    <a:pt x="5715" y="0"/>
                    <a:pt x="12700" y="0"/>
                  </a:cubicBezTo>
                  <a:moveTo>
                    <a:pt x="12700" y="21876"/>
                  </a:moveTo>
                  <a:lnTo>
                    <a:pt x="12700" y="10938"/>
                  </a:lnTo>
                  <a:lnTo>
                    <a:pt x="25400" y="10938"/>
                  </a:lnTo>
                  <a:lnTo>
                    <a:pt x="25400" y="1961101"/>
                  </a:lnTo>
                  <a:lnTo>
                    <a:pt x="12700" y="1961101"/>
                  </a:lnTo>
                  <a:lnTo>
                    <a:pt x="12700" y="1950163"/>
                  </a:lnTo>
                  <a:lnTo>
                    <a:pt x="24396700" y="1950163"/>
                  </a:lnTo>
                  <a:lnTo>
                    <a:pt x="24396700" y="1961101"/>
                  </a:lnTo>
                  <a:lnTo>
                    <a:pt x="24384000" y="1961101"/>
                  </a:lnTo>
                  <a:lnTo>
                    <a:pt x="24384000" y="10938"/>
                  </a:lnTo>
                  <a:lnTo>
                    <a:pt x="24396700" y="10938"/>
                  </a:lnTo>
                  <a:lnTo>
                    <a:pt x="24396700" y="21876"/>
                  </a:lnTo>
                  <a:lnTo>
                    <a:pt x="12700" y="21876"/>
                  </a:lnTo>
                  <a:close/>
                </a:path>
              </a:pathLst>
            </a:custGeom>
            <a:solidFill>
              <a:srgbClr val="41719C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48303" y="383486"/>
            <a:ext cx="12347244" cy="946416"/>
            <a:chOff x="0" y="0"/>
            <a:chExt cx="16462993" cy="12618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462992" cy="1261889"/>
            </a:xfrm>
            <a:custGeom>
              <a:avLst/>
              <a:gdLst/>
              <a:ahLst/>
              <a:cxnLst/>
              <a:rect r="r" b="b" t="t" l="l"/>
              <a:pathLst>
                <a:path h="1261889" w="16462992">
                  <a:moveTo>
                    <a:pt x="0" y="0"/>
                  </a:moveTo>
                  <a:lnTo>
                    <a:pt x="16462992" y="0"/>
                  </a:lnTo>
                  <a:lnTo>
                    <a:pt x="16462992" y="1261889"/>
                  </a:lnTo>
                  <a:lnTo>
                    <a:pt x="0" y="12618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6462993" cy="127141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119"/>
                </a:lnSpc>
              </a:pPr>
              <a:r>
                <a:rPr lang="en-US" sz="5099" b="true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METHODOLOGY</a:t>
              </a:r>
            </a:p>
          </p:txBody>
        </p:sp>
      </p:grpSp>
      <p:sp>
        <p:nvSpPr>
          <p:cNvPr name="Freeform 8" id="8" descr="http://www.iitrpr.ac.in/sites/default/files/image.jpg"/>
          <p:cNvSpPr/>
          <p:nvPr/>
        </p:nvSpPr>
        <p:spPr>
          <a:xfrm flipH="false" flipV="false" rot="0">
            <a:off x="16656303" y="11816"/>
            <a:ext cx="1631697" cy="1792107"/>
          </a:xfrm>
          <a:custGeom>
            <a:avLst/>
            <a:gdLst/>
            <a:ahLst/>
            <a:cxnLst/>
            <a:rect r="r" b="b" t="t" l="l"/>
            <a:pathLst>
              <a:path h="1792107" w="1631697">
                <a:moveTo>
                  <a:pt x="0" y="0"/>
                </a:moveTo>
                <a:lnTo>
                  <a:pt x="1631697" y="0"/>
                </a:lnTo>
                <a:lnTo>
                  <a:pt x="1631697" y="1792106"/>
                </a:lnTo>
                <a:lnTo>
                  <a:pt x="0" y="179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4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2458083" y="1469469"/>
            <a:ext cx="9539892" cy="682171"/>
            <a:chOff x="0" y="0"/>
            <a:chExt cx="2512564" cy="1796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12564" cy="179666"/>
            </a:xfrm>
            <a:custGeom>
              <a:avLst/>
              <a:gdLst/>
              <a:ahLst/>
              <a:cxnLst/>
              <a:rect r="r" b="b" t="t" l="l"/>
              <a:pathLst>
                <a:path h="179666" w="2512564">
                  <a:moveTo>
                    <a:pt x="0" y="0"/>
                  </a:moveTo>
                  <a:lnTo>
                    <a:pt x="2512564" y="0"/>
                  </a:lnTo>
                  <a:lnTo>
                    <a:pt x="2512564" y="179666"/>
                  </a:lnTo>
                  <a:lnTo>
                    <a:pt x="0" y="1796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512564" cy="236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Why .npy Format?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33683" y="2054400"/>
            <a:ext cx="9456040" cy="3782816"/>
            <a:chOff x="0" y="0"/>
            <a:chExt cx="2490480" cy="9962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90480" cy="996297"/>
            </a:xfrm>
            <a:custGeom>
              <a:avLst/>
              <a:gdLst/>
              <a:ahLst/>
              <a:cxnLst/>
              <a:rect r="r" b="b" t="t" l="l"/>
              <a:pathLst>
                <a:path h="996297" w="2490480">
                  <a:moveTo>
                    <a:pt x="0" y="0"/>
                  </a:moveTo>
                  <a:lnTo>
                    <a:pt x="2490480" y="0"/>
                  </a:lnTo>
                  <a:lnTo>
                    <a:pt x="2490480" y="996297"/>
                  </a:lnTo>
                  <a:lnTo>
                    <a:pt x="0" y="9962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490480" cy="10439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.npy is NumPy’s binary format — highly efficient for storing large numerical arrays like images.</a:t>
              </a:r>
            </a:p>
            <a:p>
              <a:pPr algn="l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Faster loading time during training compared to reading raw image files (e.g., .jpg, .png).</a:t>
              </a:r>
            </a:p>
            <a:p>
              <a:pPr algn="l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Ensures data consistency and removes file decoding overhead.</a:t>
              </a:r>
            </a:p>
            <a:p>
              <a:pPr algn="l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Ideal for deep learning pipelines, where quick I/O(Input/Output) operations can speed up training time.</a:t>
              </a:r>
            </a:p>
            <a:p>
              <a:pPr algn="l">
                <a:lnSpc>
                  <a:spcPts val="321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6178301"/>
            <a:ext cx="9656648" cy="4205581"/>
            <a:chOff x="0" y="0"/>
            <a:chExt cx="2543315" cy="11076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43315" cy="1107643"/>
            </a:xfrm>
            <a:custGeom>
              <a:avLst/>
              <a:gdLst/>
              <a:ahLst/>
              <a:cxnLst/>
              <a:rect r="r" b="b" t="t" l="l"/>
              <a:pathLst>
                <a:path h="1107643" w="2543315">
                  <a:moveTo>
                    <a:pt x="0" y="0"/>
                  </a:moveTo>
                  <a:lnTo>
                    <a:pt x="2543315" y="0"/>
                  </a:lnTo>
                  <a:lnTo>
                    <a:pt x="2543315" y="1107643"/>
                  </a:lnTo>
                  <a:lnTo>
                    <a:pt x="0" y="11076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543315" cy="1145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ResNet18 is a Convolutional Neural Network (CNN) with residual connections to avoid vanishing gradients.</a:t>
              </a:r>
            </a:p>
            <a:p>
              <a:pPr algn="just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Provides deep feature extraction while maintaining a relatively small model size.</a:t>
              </a:r>
            </a:p>
            <a:p>
              <a:pPr algn="just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Pretrained on ImageNet, which transfers general visual knowledge to retinal image classification.</a:t>
              </a:r>
            </a:p>
            <a:p>
              <a:pPr algn="just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Suitable for medical image tasks with limited data — boosts performance without overfitting.</a:t>
              </a:r>
            </a:p>
            <a:p>
              <a:pPr algn="just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Faster and lighter than deeper models (ResNet50, ResNet101), making it ideal for real-time applications.</a:t>
              </a:r>
            </a:p>
            <a:p>
              <a:pPr algn="just">
                <a:lnSpc>
                  <a:spcPts val="29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2717967" y="5496130"/>
            <a:ext cx="9539892" cy="682171"/>
            <a:chOff x="0" y="0"/>
            <a:chExt cx="2512564" cy="17966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12564" cy="179666"/>
            </a:xfrm>
            <a:custGeom>
              <a:avLst/>
              <a:gdLst/>
              <a:ahLst/>
              <a:cxnLst/>
              <a:rect r="r" b="b" t="t" l="l"/>
              <a:pathLst>
                <a:path h="179666" w="2512564">
                  <a:moveTo>
                    <a:pt x="0" y="0"/>
                  </a:moveTo>
                  <a:lnTo>
                    <a:pt x="2512564" y="0"/>
                  </a:lnTo>
                  <a:lnTo>
                    <a:pt x="2512564" y="179666"/>
                  </a:lnTo>
                  <a:lnTo>
                    <a:pt x="0" y="1796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2512564" cy="236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Why ResNet18?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5400000">
            <a:off x="10338251" y="4636831"/>
            <a:ext cx="8029541" cy="2076532"/>
          </a:xfrm>
          <a:custGeom>
            <a:avLst/>
            <a:gdLst/>
            <a:ahLst/>
            <a:cxnLst/>
            <a:rect r="r" b="b" t="t" l="l"/>
            <a:pathLst>
              <a:path h="2076532" w="8029541">
                <a:moveTo>
                  <a:pt x="0" y="0"/>
                </a:moveTo>
                <a:lnTo>
                  <a:pt x="8029541" y="0"/>
                </a:lnTo>
                <a:lnTo>
                  <a:pt x="8029541" y="2076532"/>
                </a:lnTo>
                <a:lnTo>
                  <a:pt x="0" y="2076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66" r="0" b="-637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813447"/>
            <a:chOff x="0" y="0"/>
            <a:chExt cx="24409400" cy="2417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3412"/>
              <a:ext cx="24384000" cy="2391165"/>
            </a:xfrm>
            <a:custGeom>
              <a:avLst/>
              <a:gdLst/>
              <a:ahLst/>
              <a:cxnLst/>
              <a:rect r="r" b="b" t="t" l="l"/>
              <a:pathLst>
                <a:path h="239116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391164"/>
                  </a:lnTo>
                  <a:lnTo>
                    <a:pt x="0" y="2391164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2417985"/>
            </a:xfrm>
            <a:custGeom>
              <a:avLst/>
              <a:gdLst/>
              <a:ahLst/>
              <a:cxnLst/>
              <a:rect r="r" b="b" t="t" l="l"/>
              <a:pathLst>
                <a:path h="241798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6035"/>
                    <a:pt x="24409400" y="13412"/>
                  </a:cubicBezTo>
                  <a:lnTo>
                    <a:pt x="24409400" y="2404576"/>
                  </a:lnTo>
                  <a:cubicBezTo>
                    <a:pt x="24409400" y="2411953"/>
                    <a:pt x="24403686" y="2417985"/>
                    <a:pt x="24396700" y="2417985"/>
                  </a:cubicBezTo>
                  <a:lnTo>
                    <a:pt x="12700" y="2417985"/>
                  </a:lnTo>
                  <a:cubicBezTo>
                    <a:pt x="5715" y="2417985"/>
                    <a:pt x="0" y="2411953"/>
                    <a:pt x="0" y="2404576"/>
                  </a:cubicBezTo>
                  <a:lnTo>
                    <a:pt x="0" y="13412"/>
                  </a:lnTo>
                  <a:cubicBezTo>
                    <a:pt x="0" y="6035"/>
                    <a:pt x="5715" y="0"/>
                    <a:pt x="12700" y="0"/>
                  </a:cubicBezTo>
                  <a:moveTo>
                    <a:pt x="12700" y="26823"/>
                  </a:moveTo>
                  <a:lnTo>
                    <a:pt x="12700" y="13412"/>
                  </a:lnTo>
                  <a:lnTo>
                    <a:pt x="25400" y="13412"/>
                  </a:lnTo>
                  <a:lnTo>
                    <a:pt x="25400" y="2404576"/>
                  </a:lnTo>
                  <a:lnTo>
                    <a:pt x="12700" y="2404576"/>
                  </a:lnTo>
                  <a:lnTo>
                    <a:pt x="12700" y="2391165"/>
                  </a:lnTo>
                  <a:lnTo>
                    <a:pt x="24396700" y="2391165"/>
                  </a:lnTo>
                  <a:lnTo>
                    <a:pt x="24396700" y="2404576"/>
                  </a:lnTo>
                  <a:lnTo>
                    <a:pt x="24384000" y="2404576"/>
                  </a:lnTo>
                  <a:lnTo>
                    <a:pt x="24384000" y="13412"/>
                  </a:lnTo>
                  <a:lnTo>
                    <a:pt x="24396700" y="13412"/>
                  </a:lnTo>
                  <a:lnTo>
                    <a:pt x="24396700" y="26823"/>
                  </a:lnTo>
                  <a:lnTo>
                    <a:pt x="12700" y="26823"/>
                  </a:lnTo>
                  <a:close/>
                </a:path>
              </a:pathLst>
            </a:custGeom>
            <a:solidFill>
              <a:srgbClr val="41719C"/>
            </a:solidFill>
          </p:spPr>
        </p:sp>
      </p:grpSp>
      <p:sp>
        <p:nvSpPr>
          <p:cNvPr name="Freeform 5" id="5" descr="http://www.iitrpr.ac.in/sites/default/files/image.jpg"/>
          <p:cNvSpPr/>
          <p:nvPr/>
        </p:nvSpPr>
        <p:spPr>
          <a:xfrm flipH="false" flipV="false" rot="0">
            <a:off x="16656303" y="11816"/>
            <a:ext cx="1631697" cy="1792107"/>
          </a:xfrm>
          <a:custGeom>
            <a:avLst/>
            <a:gdLst/>
            <a:ahLst/>
            <a:cxnLst/>
            <a:rect r="r" b="b" t="t" l="l"/>
            <a:pathLst>
              <a:path h="1792107" w="1631697">
                <a:moveTo>
                  <a:pt x="0" y="0"/>
                </a:moveTo>
                <a:lnTo>
                  <a:pt x="1631697" y="0"/>
                </a:lnTo>
                <a:lnTo>
                  <a:pt x="1631697" y="1792106"/>
                </a:lnTo>
                <a:lnTo>
                  <a:pt x="0" y="179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4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25519" y="231258"/>
            <a:ext cx="7720702" cy="1331881"/>
            <a:chOff x="0" y="0"/>
            <a:chExt cx="2033436" cy="3507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3436" cy="350784"/>
            </a:xfrm>
            <a:custGeom>
              <a:avLst/>
              <a:gdLst/>
              <a:ahLst/>
              <a:cxnLst/>
              <a:rect r="r" b="b" t="t" l="l"/>
              <a:pathLst>
                <a:path h="350784" w="2033436">
                  <a:moveTo>
                    <a:pt x="0" y="0"/>
                  </a:moveTo>
                  <a:lnTo>
                    <a:pt x="2033436" y="0"/>
                  </a:lnTo>
                  <a:lnTo>
                    <a:pt x="2033436" y="350784"/>
                  </a:lnTo>
                  <a:lnTo>
                    <a:pt x="0" y="350784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033436" cy="417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79"/>
                </a:lnSpc>
              </a:pPr>
              <a:r>
                <a:rPr lang="en-US" b="true" sz="36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Model Evaluation Metrics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444494" y="3997802"/>
            <a:ext cx="7089483" cy="2047224"/>
          </a:xfrm>
          <a:custGeom>
            <a:avLst/>
            <a:gdLst/>
            <a:ahLst/>
            <a:cxnLst/>
            <a:rect r="r" b="b" t="t" l="l"/>
            <a:pathLst>
              <a:path h="2047224" w="7089483">
                <a:moveTo>
                  <a:pt x="0" y="0"/>
                </a:moveTo>
                <a:lnTo>
                  <a:pt x="7089483" y="0"/>
                </a:lnTo>
                <a:lnTo>
                  <a:pt x="7089483" y="2047224"/>
                </a:lnTo>
                <a:lnTo>
                  <a:pt x="0" y="2047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4" t="0" r="-53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3055" y="2118552"/>
            <a:ext cx="9486710" cy="7308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8"/>
              </a:lnSpc>
              <a:spcBef>
                <a:spcPct val="0"/>
              </a:spcBef>
            </a:pPr>
            <a:r>
              <a:rPr lang="en-US" sz="26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6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Accuracy</a:t>
            </a:r>
          </a:p>
          <a:p>
            <a:pPr algn="l">
              <a:lnSpc>
                <a:spcPts val="3342"/>
              </a:lnSpc>
              <a:spcBef>
                <a:spcPct val="0"/>
              </a:spcBef>
            </a:pPr>
            <a:r>
              <a:rPr lang="en-US" sz="23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Measures the overall correctness of the model’s predictions across all classes (NORMALROP, AROP1, AROP2).</a:t>
            </a:r>
          </a:p>
          <a:p>
            <a:pPr algn="l">
              <a:lnSpc>
                <a:spcPts val="3342"/>
              </a:lnSpc>
              <a:spcBef>
                <a:spcPct val="0"/>
              </a:spcBef>
            </a:pPr>
          </a:p>
          <a:p>
            <a:pPr algn="l">
              <a:lnSpc>
                <a:spcPts val="3738"/>
              </a:lnSpc>
              <a:spcBef>
                <a:spcPct val="0"/>
              </a:spcBef>
            </a:pPr>
            <a:r>
              <a:rPr lang="en-US" b="true" sz="26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Cross-Entropy Loss</a:t>
            </a:r>
          </a:p>
          <a:p>
            <a:pPr algn="l">
              <a:lnSpc>
                <a:spcPts val="3342"/>
              </a:lnSpc>
              <a:spcBef>
                <a:spcPct val="0"/>
              </a:spcBef>
            </a:pPr>
            <a:r>
              <a:rPr lang="en-US" sz="23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Evaluated during training to measure how well the model's predicted probability distribution matches the true labels.</a:t>
            </a:r>
          </a:p>
          <a:p>
            <a:pPr algn="l">
              <a:lnSpc>
                <a:spcPts val="3342"/>
              </a:lnSpc>
              <a:spcBef>
                <a:spcPct val="0"/>
              </a:spcBef>
            </a:pPr>
          </a:p>
          <a:p>
            <a:pPr algn="l">
              <a:lnSpc>
                <a:spcPts val="3738"/>
              </a:lnSpc>
              <a:spcBef>
                <a:spcPct val="0"/>
              </a:spcBef>
            </a:pPr>
            <a:r>
              <a:rPr lang="en-US" sz="26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6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Confusion Matrix</a:t>
            </a:r>
          </a:p>
          <a:p>
            <a:pPr algn="l">
              <a:lnSpc>
                <a:spcPts val="3342"/>
              </a:lnSpc>
              <a:spcBef>
                <a:spcPct val="0"/>
              </a:spcBef>
            </a:pPr>
            <a:r>
              <a:rPr lang="en-US" sz="23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Visualizes the number of correct and incorrect predictions for each class, helping to identify misclassifications.</a:t>
            </a:r>
          </a:p>
          <a:p>
            <a:pPr algn="l">
              <a:lnSpc>
                <a:spcPts val="3342"/>
              </a:lnSpc>
              <a:spcBef>
                <a:spcPct val="0"/>
              </a:spcBef>
            </a:pPr>
          </a:p>
          <a:p>
            <a:pPr algn="l">
              <a:lnSpc>
                <a:spcPts val="3738"/>
              </a:lnSpc>
              <a:spcBef>
                <a:spcPct val="0"/>
              </a:spcBef>
            </a:pPr>
            <a:r>
              <a:rPr lang="en-US" b="true" sz="26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Mean Squared Error (MSE)</a:t>
            </a:r>
          </a:p>
          <a:p>
            <a:pPr algn="l">
              <a:lnSpc>
                <a:spcPts val="3342"/>
              </a:lnSpc>
              <a:spcBef>
                <a:spcPct val="0"/>
              </a:spcBef>
            </a:pPr>
            <a:r>
              <a:rPr lang="en-US" sz="23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Used as a confidence/trustworthiness metric to measure the squared difference between predicted class probabilities and the actual label.</a:t>
            </a:r>
          </a:p>
          <a:p>
            <a:pPr algn="l">
              <a:lnSpc>
                <a:spcPts val="3342"/>
              </a:lnSpc>
              <a:spcBef>
                <a:spcPct val="0"/>
              </a:spcBef>
            </a:pPr>
            <a:r>
              <a:rPr lang="en-US" sz="23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Lower MSE indicates more confident and reliable predictions.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813447"/>
            <a:chOff x="0" y="0"/>
            <a:chExt cx="24409400" cy="2417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3412"/>
              <a:ext cx="24384000" cy="2391165"/>
            </a:xfrm>
            <a:custGeom>
              <a:avLst/>
              <a:gdLst/>
              <a:ahLst/>
              <a:cxnLst/>
              <a:rect r="r" b="b" t="t" l="l"/>
              <a:pathLst>
                <a:path h="239116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391164"/>
                  </a:lnTo>
                  <a:lnTo>
                    <a:pt x="0" y="2391164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2417985"/>
            </a:xfrm>
            <a:custGeom>
              <a:avLst/>
              <a:gdLst/>
              <a:ahLst/>
              <a:cxnLst/>
              <a:rect r="r" b="b" t="t" l="l"/>
              <a:pathLst>
                <a:path h="241798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6035"/>
                    <a:pt x="24409400" y="13412"/>
                  </a:cubicBezTo>
                  <a:lnTo>
                    <a:pt x="24409400" y="2404576"/>
                  </a:lnTo>
                  <a:cubicBezTo>
                    <a:pt x="24409400" y="2411953"/>
                    <a:pt x="24403686" y="2417985"/>
                    <a:pt x="24396700" y="2417985"/>
                  </a:cubicBezTo>
                  <a:lnTo>
                    <a:pt x="12700" y="2417985"/>
                  </a:lnTo>
                  <a:cubicBezTo>
                    <a:pt x="5715" y="2417985"/>
                    <a:pt x="0" y="2411953"/>
                    <a:pt x="0" y="2404576"/>
                  </a:cubicBezTo>
                  <a:lnTo>
                    <a:pt x="0" y="13412"/>
                  </a:lnTo>
                  <a:cubicBezTo>
                    <a:pt x="0" y="6035"/>
                    <a:pt x="5715" y="0"/>
                    <a:pt x="12700" y="0"/>
                  </a:cubicBezTo>
                  <a:moveTo>
                    <a:pt x="12700" y="26823"/>
                  </a:moveTo>
                  <a:lnTo>
                    <a:pt x="12700" y="13412"/>
                  </a:lnTo>
                  <a:lnTo>
                    <a:pt x="25400" y="13412"/>
                  </a:lnTo>
                  <a:lnTo>
                    <a:pt x="25400" y="2404576"/>
                  </a:lnTo>
                  <a:lnTo>
                    <a:pt x="12700" y="2404576"/>
                  </a:lnTo>
                  <a:lnTo>
                    <a:pt x="12700" y="2391165"/>
                  </a:lnTo>
                  <a:lnTo>
                    <a:pt x="24396700" y="2391165"/>
                  </a:lnTo>
                  <a:lnTo>
                    <a:pt x="24396700" y="2404576"/>
                  </a:lnTo>
                  <a:lnTo>
                    <a:pt x="24384000" y="2404576"/>
                  </a:lnTo>
                  <a:lnTo>
                    <a:pt x="24384000" y="13412"/>
                  </a:lnTo>
                  <a:lnTo>
                    <a:pt x="24396700" y="13412"/>
                  </a:lnTo>
                  <a:lnTo>
                    <a:pt x="24396700" y="26823"/>
                  </a:lnTo>
                  <a:lnTo>
                    <a:pt x="12700" y="26823"/>
                  </a:lnTo>
                  <a:close/>
                </a:path>
              </a:pathLst>
            </a:custGeom>
            <a:solidFill>
              <a:srgbClr val="41719C"/>
            </a:solidFill>
          </p:spPr>
        </p:sp>
      </p:grpSp>
      <p:sp>
        <p:nvSpPr>
          <p:cNvPr name="Freeform 5" id="5" descr="http://www.iitrpr.ac.in/sites/default/files/image.jpg"/>
          <p:cNvSpPr/>
          <p:nvPr/>
        </p:nvSpPr>
        <p:spPr>
          <a:xfrm flipH="false" flipV="false" rot="0">
            <a:off x="16656303" y="11816"/>
            <a:ext cx="1631697" cy="1792107"/>
          </a:xfrm>
          <a:custGeom>
            <a:avLst/>
            <a:gdLst/>
            <a:ahLst/>
            <a:cxnLst/>
            <a:rect r="r" b="b" t="t" l="l"/>
            <a:pathLst>
              <a:path h="1792107" w="1631697">
                <a:moveTo>
                  <a:pt x="0" y="0"/>
                </a:moveTo>
                <a:lnTo>
                  <a:pt x="1631697" y="0"/>
                </a:lnTo>
                <a:lnTo>
                  <a:pt x="1631697" y="1792106"/>
                </a:lnTo>
                <a:lnTo>
                  <a:pt x="0" y="179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4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17234" y="198614"/>
            <a:ext cx="4017352" cy="1418509"/>
            <a:chOff x="0" y="0"/>
            <a:chExt cx="1058068" cy="3735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8068" cy="373599"/>
            </a:xfrm>
            <a:custGeom>
              <a:avLst/>
              <a:gdLst/>
              <a:ahLst/>
              <a:cxnLst/>
              <a:rect r="r" b="b" t="t" l="l"/>
              <a:pathLst>
                <a:path h="373599" w="1058068">
                  <a:moveTo>
                    <a:pt x="0" y="0"/>
                  </a:moveTo>
                  <a:lnTo>
                    <a:pt x="1058068" y="0"/>
                  </a:lnTo>
                  <a:lnTo>
                    <a:pt x="1058068" y="373599"/>
                  </a:lnTo>
                  <a:lnTo>
                    <a:pt x="0" y="373599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058068" cy="44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b="true" sz="4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RESULTS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3298" y="2481795"/>
            <a:ext cx="16158300" cy="744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3"/>
              </a:lnSpc>
              <a:spcBef>
                <a:spcPct val="0"/>
              </a:spcBef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18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Input</a:t>
            </a: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Users can either select an image from the dataset (e.g., .npy format) or capture a new image using a webcam.</a:t>
            </a:r>
          </a:p>
          <a:p>
            <a:pPr algn="l">
              <a:lnSpc>
                <a:spcPts val="2613"/>
              </a:lnSpc>
              <a:spcBef>
                <a:spcPct val="0"/>
              </a:spcBef>
            </a:pPr>
          </a:p>
          <a:p>
            <a:pPr algn="l">
              <a:lnSpc>
                <a:spcPts val="2613"/>
              </a:lnSpc>
              <a:spcBef>
                <a:spcPct val="0"/>
              </a:spcBef>
            </a:pPr>
            <a:r>
              <a:rPr lang="en-US" b="true" sz="18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Prediction:</a:t>
            </a:r>
          </a:p>
          <a:p>
            <a:pPr algn="l">
              <a:lnSpc>
                <a:spcPts val="2613"/>
              </a:lnSpc>
              <a:spcBef>
                <a:spcPct val="0"/>
              </a:spcBef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trained ResNet-18 model (with custom output layer for 3 classes: NORMALROP, AROP1, AROP2) is used to predict the class of the input image.</a:t>
            </a:r>
          </a:p>
          <a:p>
            <a:pPr algn="l">
              <a:lnSpc>
                <a:spcPts val="2613"/>
              </a:lnSpc>
              <a:spcBef>
                <a:spcPct val="0"/>
              </a:spcBef>
            </a:pPr>
          </a:p>
          <a:p>
            <a:pPr algn="l">
              <a:lnSpc>
                <a:spcPts val="2613"/>
              </a:lnSpc>
              <a:spcBef>
                <a:spcPct val="0"/>
              </a:spcBef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18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Confidence Score:</a:t>
            </a:r>
          </a:p>
          <a:p>
            <a:pPr algn="l">
              <a:lnSpc>
                <a:spcPts val="2613"/>
              </a:lnSpc>
              <a:spcBef>
                <a:spcPct val="0"/>
              </a:spcBef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model outputs softmax probabilities, and the highest score determines the predicted class along with a trust level (high, moderate, low).</a:t>
            </a:r>
          </a:p>
          <a:p>
            <a:pPr algn="l">
              <a:lnSpc>
                <a:spcPts val="2613"/>
              </a:lnSpc>
              <a:spcBef>
                <a:spcPct val="0"/>
              </a:spcBef>
            </a:pPr>
          </a:p>
          <a:p>
            <a:pPr algn="l">
              <a:lnSpc>
                <a:spcPts val="2613"/>
              </a:lnSpc>
              <a:spcBef>
                <a:spcPct val="0"/>
              </a:spcBef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18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User-Defined Ground Truth</a:t>
            </a: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>
              <a:lnSpc>
                <a:spcPts val="2613"/>
              </a:lnSpc>
              <a:spcBef>
                <a:spcPct val="0"/>
              </a:spcBef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After prediction, the user manually enters the actual label (ground truth) for the image, enabling one-by-one evaluation.</a:t>
            </a:r>
          </a:p>
          <a:p>
            <a:pPr algn="l">
              <a:lnSpc>
                <a:spcPts val="2613"/>
              </a:lnSpc>
              <a:spcBef>
                <a:spcPct val="0"/>
              </a:spcBef>
            </a:pPr>
          </a:p>
          <a:p>
            <a:pPr algn="l">
              <a:lnSpc>
                <a:spcPts val="2613"/>
              </a:lnSpc>
              <a:spcBef>
                <a:spcPct val="0"/>
              </a:spcBef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18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Evaluation Metrics:</a:t>
            </a:r>
          </a:p>
          <a:p>
            <a:pPr algn="l">
              <a:lnSpc>
                <a:spcPts val="2613"/>
              </a:lnSpc>
              <a:spcBef>
                <a:spcPct val="0"/>
              </a:spcBef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Using scikit-learn:</a:t>
            </a:r>
          </a:p>
          <a:p>
            <a:pPr algn="l">
              <a:lnSpc>
                <a:spcPts val="2613"/>
              </a:lnSpc>
              <a:spcBef>
                <a:spcPct val="0"/>
              </a:spcBef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Precision: Measures the accuracy of positive predictions.</a:t>
            </a:r>
          </a:p>
          <a:p>
            <a:pPr algn="l">
              <a:lnSpc>
                <a:spcPts val="2613"/>
              </a:lnSpc>
              <a:spcBef>
                <a:spcPct val="0"/>
              </a:spcBef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Recall: Measures how well the model identifies all relevant cases.</a:t>
            </a:r>
          </a:p>
          <a:p>
            <a:pPr algn="l">
              <a:lnSpc>
                <a:spcPts val="2613"/>
              </a:lnSpc>
              <a:spcBef>
                <a:spcPct val="0"/>
              </a:spcBef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F1-Score: Harmonic mean of precision and recall.</a:t>
            </a:r>
          </a:p>
          <a:p>
            <a:pPr algn="l">
              <a:lnSpc>
                <a:spcPts val="2613"/>
              </a:lnSpc>
              <a:spcBef>
                <a:spcPct val="0"/>
              </a:spcBef>
            </a:pPr>
          </a:p>
          <a:p>
            <a:pPr algn="l">
              <a:lnSpc>
                <a:spcPts val="2613"/>
              </a:lnSpc>
              <a:spcBef>
                <a:spcPct val="0"/>
              </a:spcBef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18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Confusion Matrix:</a:t>
            </a:r>
          </a:p>
          <a:p>
            <a:pPr algn="l">
              <a:lnSpc>
                <a:spcPts val="2613"/>
              </a:lnSpc>
              <a:spcBef>
                <a:spcPct val="0"/>
              </a:spcBef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 confusion matrix is generated to visualize how well the predicted labels match the actual labels.</a:t>
            </a:r>
          </a:p>
          <a:p>
            <a:pPr algn="l">
              <a:lnSpc>
                <a:spcPts val="2613"/>
              </a:lnSpc>
              <a:spcBef>
                <a:spcPct val="0"/>
              </a:spcBef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Brightness Histogram:</a:t>
            </a:r>
          </a:p>
          <a:p>
            <a:pPr algn="l">
              <a:lnSpc>
                <a:spcPts val="2613"/>
              </a:lnSpc>
              <a:spcBef>
                <a:spcPct val="0"/>
              </a:spcBef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 brightness histogram is plotted for each image to visualize pixel intensity distribution — helps correlate image quality with prediction accuracy.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315526" y="2743487"/>
            <a:ext cx="20295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315526" y="3328537"/>
            <a:ext cx="20295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315526" y="4644900"/>
            <a:ext cx="20295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315526" y="5606925"/>
            <a:ext cx="20295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315526" y="6568950"/>
            <a:ext cx="20295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315526" y="8493000"/>
            <a:ext cx="20295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813447"/>
            <a:chOff x="0" y="0"/>
            <a:chExt cx="24409400" cy="2417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3412"/>
              <a:ext cx="24384000" cy="2391165"/>
            </a:xfrm>
            <a:custGeom>
              <a:avLst/>
              <a:gdLst/>
              <a:ahLst/>
              <a:cxnLst/>
              <a:rect r="r" b="b" t="t" l="l"/>
              <a:pathLst>
                <a:path h="239116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391164"/>
                  </a:lnTo>
                  <a:lnTo>
                    <a:pt x="0" y="2391164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2417985"/>
            </a:xfrm>
            <a:custGeom>
              <a:avLst/>
              <a:gdLst/>
              <a:ahLst/>
              <a:cxnLst/>
              <a:rect r="r" b="b" t="t" l="l"/>
              <a:pathLst>
                <a:path h="241798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6035"/>
                    <a:pt x="24409400" y="13412"/>
                  </a:cubicBezTo>
                  <a:lnTo>
                    <a:pt x="24409400" y="2404576"/>
                  </a:lnTo>
                  <a:cubicBezTo>
                    <a:pt x="24409400" y="2411953"/>
                    <a:pt x="24403686" y="2417985"/>
                    <a:pt x="24396700" y="2417985"/>
                  </a:cubicBezTo>
                  <a:lnTo>
                    <a:pt x="12700" y="2417985"/>
                  </a:lnTo>
                  <a:cubicBezTo>
                    <a:pt x="5715" y="2417985"/>
                    <a:pt x="0" y="2411953"/>
                    <a:pt x="0" y="2404576"/>
                  </a:cubicBezTo>
                  <a:lnTo>
                    <a:pt x="0" y="13412"/>
                  </a:lnTo>
                  <a:cubicBezTo>
                    <a:pt x="0" y="6035"/>
                    <a:pt x="5715" y="0"/>
                    <a:pt x="12700" y="0"/>
                  </a:cubicBezTo>
                  <a:moveTo>
                    <a:pt x="12700" y="26823"/>
                  </a:moveTo>
                  <a:lnTo>
                    <a:pt x="12700" y="13412"/>
                  </a:lnTo>
                  <a:lnTo>
                    <a:pt x="25400" y="13412"/>
                  </a:lnTo>
                  <a:lnTo>
                    <a:pt x="25400" y="2404576"/>
                  </a:lnTo>
                  <a:lnTo>
                    <a:pt x="12700" y="2404576"/>
                  </a:lnTo>
                  <a:lnTo>
                    <a:pt x="12700" y="2391165"/>
                  </a:lnTo>
                  <a:lnTo>
                    <a:pt x="24396700" y="2391165"/>
                  </a:lnTo>
                  <a:lnTo>
                    <a:pt x="24396700" y="2404576"/>
                  </a:lnTo>
                  <a:lnTo>
                    <a:pt x="24384000" y="2404576"/>
                  </a:lnTo>
                  <a:lnTo>
                    <a:pt x="24384000" y="13412"/>
                  </a:lnTo>
                  <a:lnTo>
                    <a:pt x="24396700" y="13412"/>
                  </a:lnTo>
                  <a:lnTo>
                    <a:pt x="24396700" y="26823"/>
                  </a:lnTo>
                  <a:lnTo>
                    <a:pt x="12700" y="26823"/>
                  </a:lnTo>
                  <a:close/>
                </a:path>
              </a:pathLst>
            </a:custGeom>
            <a:solidFill>
              <a:srgbClr val="41719C"/>
            </a:solidFill>
          </p:spPr>
        </p:sp>
      </p:grpSp>
      <p:sp>
        <p:nvSpPr>
          <p:cNvPr name="Freeform 5" id="5" descr="http://www.iitrpr.ac.in/sites/default/files/image.jpg"/>
          <p:cNvSpPr/>
          <p:nvPr/>
        </p:nvSpPr>
        <p:spPr>
          <a:xfrm flipH="false" flipV="false" rot="0">
            <a:off x="16656303" y="11816"/>
            <a:ext cx="1631697" cy="1792107"/>
          </a:xfrm>
          <a:custGeom>
            <a:avLst/>
            <a:gdLst/>
            <a:ahLst/>
            <a:cxnLst/>
            <a:rect r="r" b="b" t="t" l="l"/>
            <a:pathLst>
              <a:path h="1792107" w="1631697">
                <a:moveTo>
                  <a:pt x="0" y="0"/>
                </a:moveTo>
                <a:lnTo>
                  <a:pt x="1631697" y="0"/>
                </a:lnTo>
                <a:lnTo>
                  <a:pt x="1631697" y="1792106"/>
                </a:lnTo>
                <a:lnTo>
                  <a:pt x="0" y="179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4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17234" y="198614"/>
            <a:ext cx="4017352" cy="1418509"/>
            <a:chOff x="0" y="0"/>
            <a:chExt cx="1058068" cy="3735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8068" cy="373599"/>
            </a:xfrm>
            <a:custGeom>
              <a:avLst/>
              <a:gdLst/>
              <a:ahLst/>
              <a:cxnLst/>
              <a:rect r="r" b="b" t="t" l="l"/>
              <a:pathLst>
                <a:path h="373599" w="1058068">
                  <a:moveTo>
                    <a:pt x="0" y="0"/>
                  </a:moveTo>
                  <a:lnTo>
                    <a:pt x="1058068" y="0"/>
                  </a:lnTo>
                  <a:lnTo>
                    <a:pt x="1058068" y="373599"/>
                  </a:lnTo>
                  <a:lnTo>
                    <a:pt x="0" y="373599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058068" cy="44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b="true" sz="4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RESULTS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56297" y="2916471"/>
            <a:ext cx="7839984" cy="5879988"/>
          </a:xfrm>
          <a:custGeom>
            <a:avLst/>
            <a:gdLst/>
            <a:ahLst/>
            <a:cxnLst/>
            <a:rect r="r" b="b" t="t" l="l"/>
            <a:pathLst>
              <a:path h="5879988" w="7839984">
                <a:moveTo>
                  <a:pt x="0" y="0"/>
                </a:moveTo>
                <a:lnTo>
                  <a:pt x="7839984" y="0"/>
                </a:lnTo>
                <a:lnTo>
                  <a:pt x="7839984" y="5879988"/>
                </a:lnTo>
                <a:lnTo>
                  <a:pt x="0" y="5879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08002" y="2046211"/>
            <a:ext cx="6767381" cy="6750248"/>
          </a:xfrm>
          <a:custGeom>
            <a:avLst/>
            <a:gdLst/>
            <a:ahLst/>
            <a:cxnLst/>
            <a:rect r="r" b="b" t="t" l="l"/>
            <a:pathLst>
              <a:path h="6750248" w="6767381">
                <a:moveTo>
                  <a:pt x="0" y="0"/>
                </a:moveTo>
                <a:lnTo>
                  <a:pt x="6767381" y="0"/>
                </a:lnTo>
                <a:lnTo>
                  <a:pt x="6767381" y="6750248"/>
                </a:lnTo>
                <a:lnTo>
                  <a:pt x="0" y="67502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9908" y="9210675"/>
            <a:ext cx="591276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 The Preprocessed  input image fed to the 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32262" y="9034463"/>
            <a:ext cx="631886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Output predicted by the model indicates that there is no ROP with  Confidence of 99.976 %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6297" y="9210675"/>
            <a:ext cx="6600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 . 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26685" y="9059863"/>
            <a:ext cx="80557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 . 10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813447"/>
            <a:chOff x="0" y="0"/>
            <a:chExt cx="24409400" cy="2417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3412"/>
              <a:ext cx="24384000" cy="2391165"/>
            </a:xfrm>
            <a:custGeom>
              <a:avLst/>
              <a:gdLst/>
              <a:ahLst/>
              <a:cxnLst/>
              <a:rect r="r" b="b" t="t" l="l"/>
              <a:pathLst>
                <a:path h="239116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391164"/>
                  </a:lnTo>
                  <a:lnTo>
                    <a:pt x="0" y="2391164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2417985"/>
            </a:xfrm>
            <a:custGeom>
              <a:avLst/>
              <a:gdLst/>
              <a:ahLst/>
              <a:cxnLst/>
              <a:rect r="r" b="b" t="t" l="l"/>
              <a:pathLst>
                <a:path h="241798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6035"/>
                    <a:pt x="24409400" y="13412"/>
                  </a:cubicBezTo>
                  <a:lnTo>
                    <a:pt x="24409400" y="2404576"/>
                  </a:lnTo>
                  <a:cubicBezTo>
                    <a:pt x="24409400" y="2411953"/>
                    <a:pt x="24403686" y="2417985"/>
                    <a:pt x="24396700" y="2417985"/>
                  </a:cubicBezTo>
                  <a:lnTo>
                    <a:pt x="12700" y="2417985"/>
                  </a:lnTo>
                  <a:cubicBezTo>
                    <a:pt x="5715" y="2417985"/>
                    <a:pt x="0" y="2411953"/>
                    <a:pt x="0" y="2404576"/>
                  </a:cubicBezTo>
                  <a:lnTo>
                    <a:pt x="0" y="13412"/>
                  </a:lnTo>
                  <a:cubicBezTo>
                    <a:pt x="0" y="6035"/>
                    <a:pt x="5715" y="0"/>
                    <a:pt x="12700" y="0"/>
                  </a:cubicBezTo>
                  <a:moveTo>
                    <a:pt x="12700" y="26823"/>
                  </a:moveTo>
                  <a:lnTo>
                    <a:pt x="12700" y="13412"/>
                  </a:lnTo>
                  <a:lnTo>
                    <a:pt x="25400" y="13412"/>
                  </a:lnTo>
                  <a:lnTo>
                    <a:pt x="25400" y="2404576"/>
                  </a:lnTo>
                  <a:lnTo>
                    <a:pt x="12700" y="2404576"/>
                  </a:lnTo>
                  <a:lnTo>
                    <a:pt x="12700" y="2391165"/>
                  </a:lnTo>
                  <a:lnTo>
                    <a:pt x="24396700" y="2391165"/>
                  </a:lnTo>
                  <a:lnTo>
                    <a:pt x="24396700" y="2404576"/>
                  </a:lnTo>
                  <a:lnTo>
                    <a:pt x="24384000" y="2404576"/>
                  </a:lnTo>
                  <a:lnTo>
                    <a:pt x="24384000" y="13412"/>
                  </a:lnTo>
                  <a:lnTo>
                    <a:pt x="24396700" y="13412"/>
                  </a:lnTo>
                  <a:lnTo>
                    <a:pt x="24396700" y="26823"/>
                  </a:lnTo>
                  <a:lnTo>
                    <a:pt x="12700" y="26823"/>
                  </a:lnTo>
                  <a:close/>
                </a:path>
              </a:pathLst>
            </a:custGeom>
            <a:solidFill>
              <a:srgbClr val="41719C"/>
            </a:solidFill>
          </p:spPr>
        </p:sp>
      </p:grpSp>
      <p:sp>
        <p:nvSpPr>
          <p:cNvPr name="Freeform 5" id="5" descr="http://www.iitrpr.ac.in/sites/default/files/image.jpg"/>
          <p:cNvSpPr/>
          <p:nvPr/>
        </p:nvSpPr>
        <p:spPr>
          <a:xfrm flipH="false" flipV="false" rot="0">
            <a:off x="16656303" y="11816"/>
            <a:ext cx="1631697" cy="1792107"/>
          </a:xfrm>
          <a:custGeom>
            <a:avLst/>
            <a:gdLst/>
            <a:ahLst/>
            <a:cxnLst/>
            <a:rect r="r" b="b" t="t" l="l"/>
            <a:pathLst>
              <a:path h="1792107" w="1631697">
                <a:moveTo>
                  <a:pt x="0" y="0"/>
                </a:moveTo>
                <a:lnTo>
                  <a:pt x="1631697" y="0"/>
                </a:lnTo>
                <a:lnTo>
                  <a:pt x="1631697" y="1792106"/>
                </a:lnTo>
                <a:lnTo>
                  <a:pt x="0" y="179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4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17234" y="198614"/>
            <a:ext cx="4017352" cy="1418509"/>
            <a:chOff x="0" y="0"/>
            <a:chExt cx="1058068" cy="3735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8068" cy="373599"/>
            </a:xfrm>
            <a:custGeom>
              <a:avLst/>
              <a:gdLst/>
              <a:ahLst/>
              <a:cxnLst/>
              <a:rect r="r" b="b" t="t" l="l"/>
              <a:pathLst>
                <a:path h="373599" w="1058068">
                  <a:moveTo>
                    <a:pt x="0" y="0"/>
                  </a:moveTo>
                  <a:lnTo>
                    <a:pt x="1058068" y="0"/>
                  </a:lnTo>
                  <a:lnTo>
                    <a:pt x="1058068" y="373599"/>
                  </a:lnTo>
                  <a:lnTo>
                    <a:pt x="0" y="373599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058068" cy="44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b="true" sz="4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RESULTS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24385" y="3525309"/>
            <a:ext cx="6720588" cy="5040441"/>
          </a:xfrm>
          <a:custGeom>
            <a:avLst/>
            <a:gdLst/>
            <a:ahLst/>
            <a:cxnLst/>
            <a:rect r="r" b="b" t="t" l="l"/>
            <a:pathLst>
              <a:path h="5040441" w="6720588">
                <a:moveTo>
                  <a:pt x="0" y="0"/>
                </a:moveTo>
                <a:lnTo>
                  <a:pt x="6720588" y="0"/>
                </a:lnTo>
                <a:lnTo>
                  <a:pt x="6720588" y="5040441"/>
                </a:lnTo>
                <a:lnTo>
                  <a:pt x="0" y="5040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24990" y="2208792"/>
            <a:ext cx="6158303" cy="6356958"/>
          </a:xfrm>
          <a:custGeom>
            <a:avLst/>
            <a:gdLst/>
            <a:ahLst/>
            <a:cxnLst/>
            <a:rect r="r" b="b" t="t" l="l"/>
            <a:pathLst>
              <a:path h="6356958" w="6158303">
                <a:moveTo>
                  <a:pt x="0" y="0"/>
                </a:moveTo>
                <a:lnTo>
                  <a:pt x="6158303" y="0"/>
                </a:lnTo>
                <a:lnTo>
                  <a:pt x="615830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92267" y="8909050"/>
            <a:ext cx="591276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Preprocessed  input image fed to the model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10246" y="8732838"/>
            <a:ext cx="577304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Output predicted by the model indicates that there is  ROP with  Confidence of 83.73%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4203" y="8909050"/>
            <a:ext cx="7672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 . 11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27635" y="8758238"/>
            <a:ext cx="77140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 . 12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525" y="-9525"/>
            <a:ext cx="18307050" cy="1813447"/>
            <a:chOff x="0" y="0"/>
            <a:chExt cx="24409400" cy="24179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3412"/>
              <a:ext cx="24384000" cy="2391165"/>
            </a:xfrm>
            <a:custGeom>
              <a:avLst/>
              <a:gdLst/>
              <a:ahLst/>
              <a:cxnLst/>
              <a:rect r="r" b="b" t="t" l="l"/>
              <a:pathLst>
                <a:path h="239116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391164"/>
                  </a:lnTo>
                  <a:lnTo>
                    <a:pt x="0" y="2391164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09400" cy="2417985"/>
            </a:xfrm>
            <a:custGeom>
              <a:avLst/>
              <a:gdLst/>
              <a:ahLst/>
              <a:cxnLst/>
              <a:rect r="r" b="b" t="t" l="l"/>
              <a:pathLst>
                <a:path h="241798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6035"/>
                    <a:pt x="24409400" y="13412"/>
                  </a:cubicBezTo>
                  <a:lnTo>
                    <a:pt x="24409400" y="2404576"/>
                  </a:lnTo>
                  <a:cubicBezTo>
                    <a:pt x="24409400" y="2411953"/>
                    <a:pt x="24403686" y="2417985"/>
                    <a:pt x="24396700" y="2417985"/>
                  </a:cubicBezTo>
                  <a:lnTo>
                    <a:pt x="12700" y="2417985"/>
                  </a:lnTo>
                  <a:cubicBezTo>
                    <a:pt x="5715" y="2417985"/>
                    <a:pt x="0" y="2411953"/>
                    <a:pt x="0" y="2404576"/>
                  </a:cubicBezTo>
                  <a:lnTo>
                    <a:pt x="0" y="13412"/>
                  </a:lnTo>
                  <a:cubicBezTo>
                    <a:pt x="0" y="6035"/>
                    <a:pt x="5715" y="0"/>
                    <a:pt x="12700" y="0"/>
                  </a:cubicBezTo>
                  <a:moveTo>
                    <a:pt x="12700" y="26823"/>
                  </a:moveTo>
                  <a:lnTo>
                    <a:pt x="12700" y="13412"/>
                  </a:lnTo>
                  <a:lnTo>
                    <a:pt x="25400" y="13412"/>
                  </a:lnTo>
                  <a:lnTo>
                    <a:pt x="25400" y="2404576"/>
                  </a:lnTo>
                  <a:lnTo>
                    <a:pt x="12700" y="2404576"/>
                  </a:lnTo>
                  <a:lnTo>
                    <a:pt x="12700" y="2391165"/>
                  </a:lnTo>
                  <a:lnTo>
                    <a:pt x="24396700" y="2391165"/>
                  </a:lnTo>
                  <a:lnTo>
                    <a:pt x="24396700" y="2404576"/>
                  </a:lnTo>
                  <a:lnTo>
                    <a:pt x="24384000" y="2404576"/>
                  </a:lnTo>
                  <a:lnTo>
                    <a:pt x="24384000" y="13412"/>
                  </a:lnTo>
                  <a:lnTo>
                    <a:pt x="24396700" y="13412"/>
                  </a:lnTo>
                  <a:lnTo>
                    <a:pt x="24396700" y="26823"/>
                  </a:lnTo>
                  <a:lnTo>
                    <a:pt x="12700" y="26823"/>
                  </a:lnTo>
                  <a:close/>
                </a:path>
              </a:pathLst>
            </a:custGeom>
            <a:solidFill>
              <a:srgbClr val="41719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63747" y="187944"/>
            <a:ext cx="10557772" cy="1418509"/>
            <a:chOff x="0" y="0"/>
            <a:chExt cx="2780648" cy="3735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80648" cy="373599"/>
            </a:xfrm>
            <a:custGeom>
              <a:avLst/>
              <a:gdLst/>
              <a:ahLst/>
              <a:cxnLst/>
              <a:rect r="r" b="b" t="t" l="l"/>
              <a:pathLst>
                <a:path h="373599" w="2780648">
                  <a:moveTo>
                    <a:pt x="0" y="0"/>
                  </a:moveTo>
                  <a:lnTo>
                    <a:pt x="2780648" y="0"/>
                  </a:lnTo>
                  <a:lnTo>
                    <a:pt x="2780648" y="373599"/>
                  </a:lnTo>
                  <a:lnTo>
                    <a:pt x="0" y="373599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2780648" cy="44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b="true" sz="4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Results Interpretation &amp; Insights</a:t>
              </a:r>
            </a:p>
          </p:txBody>
        </p:sp>
      </p:grpSp>
      <p:sp>
        <p:nvSpPr>
          <p:cNvPr name="Freeform 9" id="9" descr="http://www.iitrpr.ac.in/sites/default/files/image.jpg"/>
          <p:cNvSpPr/>
          <p:nvPr/>
        </p:nvSpPr>
        <p:spPr>
          <a:xfrm flipH="false" flipV="false" rot="0">
            <a:off x="16656303" y="11816"/>
            <a:ext cx="1631697" cy="1792107"/>
          </a:xfrm>
          <a:custGeom>
            <a:avLst/>
            <a:gdLst/>
            <a:ahLst/>
            <a:cxnLst/>
            <a:rect r="r" b="b" t="t" l="l"/>
            <a:pathLst>
              <a:path h="1792107" w="1631697">
                <a:moveTo>
                  <a:pt x="0" y="0"/>
                </a:moveTo>
                <a:lnTo>
                  <a:pt x="1631697" y="0"/>
                </a:lnTo>
                <a:lnTo>
                  <a:pt x="1631697" y="1792106"/>
                </a:lnTo>
                <a:lnTo>
                  <a:pt x="0" y="179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74463" y="2263775"/>
            <a:ext cx="17072929" cy="699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High Accuracy on Test Samples: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model consistently predicted correct classes for test images, especially for well-preprocessed .npy images.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Confidence-Based Trust System: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Each prediction included a confidence score, allowing doctors or users to interpret how reliable the result is (High, Moderate, Low trust).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Brightness Influence: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Brightness histogram analysis indicated that poor lighting or extreme contrast could affect prediction confidence.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Model Strength: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ResNet18 performed well due to transfer learning from ImageNet — even with limited dataset size.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Limitation Noted: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Manual ground truth input limits real-time evaluation; integrating a labeled test set in bulk would improve metric reliability.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364280" y="2548470"/>
            <a:ext cx="20295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262805" y="3889210"/>
            <a:ext cx="20295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262805" y="5668738"/>
            <a:ext cx="20295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262805" y="7448266"/>
            <a:ext cx="20295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525" y="-9525"/>
            <a:ext cx="18307050" cy="1813447"/>
            <a:chOff x="0" y="0"/>
            <a:chExt cx="24409400" cy="24179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3412"/>
              <a:ext cx="24384000" cy="2391165"/>
            </a:xfrm>
            <a:custGeom>
              <a:avLst/>
              <a:gdLst/>
              <a:ahLst/>
              <a:cxnLst/>
              <a:rect r="r" b="b" t="t" l="l"/>
              <a:pathLst>
                <a:path h="239116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391164"/>
                  </a:lnTo>
                  <a:lnTo>
                    <a:pt x="0" y="2391164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09400" cy="2417985"/>
            </a:xfrm>
            <a:custGeom>
              <a:avLst/>
              <a:gdLst/>
              <a:ahLst/>
              <a:cxnLst/>
              <a:rect r="r" b="b" t="t" l="l"/>
              <a:pathLst>
                <a:path h="241798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6035"/>
                    <a:pt x="24409400" y="13412"/>
                  </a:cubicBezTo>
                  <a:lnTo>
                    <a:pt x="24409400" y="2404576"/>
                  </a:lnTo>
                  <a:cubicBezTo>
                    <a:pt x="24409400" y="2411953"/>
                    <a:pt x="24403686" y="2417985"/>
                    <a:pt x="24396700" y="2417985"/>
                  </a:cubicBezTo>
                  <a:lnTo>
                    <a:pt x="12700" y="2417985"/>
                  </a:lnTo>
                  <a:cubicBezTo>
                    <a:pt x="5715" y="2417985"/>
                    <a:pt x="0" y="2411953"/>
                    <a:pt x="0" y="2404576"/>
                  </a:cubicBezTo>
                  <a:lnTo>
                    <a:pt x="0" y="13412"/>
                  </a:lnTo>
                  <a:cubicBezTo>
                    <a:pt x="0" y="6035"/>
                    <a:pt x="5715" y="0"/>
                    <a:pt x="12700" y="0"/>
                  </a:cubicBezTo>
                  <a:moveTo>
                    <a:pt x="12700" y="26823"/>
                  </a:moveTo>
                  <a:lnTo>
                    <a:pt x="12700" y="13412"/>
                  </a:lnTo>
                  <a:lnTo>
                    <a:pt x="25400" y="13412"/>
                  </a:lnTo>
                  <a:lnTo>
                    <a:pt x="25400" y="2404576"/>
                  </a:lnTo>
                  <a:lnTo>
                    <a:pt x="12700" y="2404576"/>
                  </a:lnTo>
                  <a:lnTo>
                    <a:pt x="12700" y="2391165"/>
                  </a:lnTo>
                  <a:lnTo>
                    <a:pt x="24396700" y="2391165"/>
                  </a:lnTo>
                  <a:lnTo>
                    <a:pt x="24396700" y="2404576"/>
                  </a:lnTo>
                  <a:lnTo>
                    <a:pt x="24384000" y="2404576"/>
                  </a:lnTo>
                  <a:lnTo>
                    <a:pt x="24384000" y="13412"/>
                  </a:lnTo>
                  <a:lnTo>
                    <a:pt x="24396700" y="13412"/>
                  </a:lnTo>
                  <a:lnTo>
                    <a:pt x="24396700" y="26823"/>
                  </a:lnTo>
                  <a:lnTo>
                    <a:pt x="12700" y="26823"/>
                  </a:lnTo>
                  <a:close/>
                </a:path>
              </a:pathLst>
            </a:custGeom>
            <a:solidFill>
              <a:srgbClr val="41719C"/>
            </a:solidFill>
          </p:spPr>
        </p:sp>
      </p:grpSp>
      <p:sp>
        <p:nvSpPr>
          <p:cNvPr name="Freeform 6" id="6" descr="http://www.iitrpr.ac.in/sites/default/files/image.jpg"/>
          <p:cNvSpPr/>
          <p:nvPr/>
        </p:nvSpPr>
        <p:spPr>
          <a:xfrm flipH="false" flipV="false" rot="0">
            <a:off x="16656303" y="11816"/>
            <a:ext cx="1631697" cy="1792107"/>
          </a:xfrm>
          <a:custGeom>
            <a:avLst/>
            <a:gdLst/>
            <a:ahLst/>
            <a:cxnLst/>
            <a:rect r="r" b="b" t="t" l="l"/>
            <a:pathLst>
              <a:path h="1792107" w="1631697">
                <a:moveTo>
                  <a:pt x="0" y="0"/>
                </a:moveTo>
                <a:lnTo>
                  <a:pt x="1631697" y="0"/>
                </a:lnTo>
                <a:lnTo>
                  <a:pt x="1631697" y="1792106"/>
                </a:lnTo>
                <a:lnTo>
                  <a:pt x="0" y="179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9525" y="187944"/>
            <a:ext cx="10557772" cy="1418509"/>
            <a:chOff x="0" y="0"/>
            <a:chExt cx="2780648" cy="3735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80648" cy="373599"/>
            </a:xfrm>
            <a:custGeom>
              <a:avLst/>
              <a:gdLst/>
              <a:ahLst/>
              <a:cxnLst/>
              <a:rect r="r" b="b" t="t" l="l"/>
              <a:pathLst>
                <a:path h="373599" w="2780648">
                  <a:moveTo>
                    <a:pt x="0" y="0"/>
                  </a:moveTo>
                  <a:lnTo>
                    <a:pt x="2780648" y="0"/>
                  </a:lnTo>
                  <a:lnTo>
                    <a:pt x="2780648" y="373599"/>
                  </a:lnTo>
                  <a:lnTo>
                    <a:pt x="0" y="373599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2780648" cy="44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b="true" sz="4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Ethical Considerations in Medical AI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2282291"/>
            <a:ext cx="15561939" cy="7448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  <a:spcBef>
                <a:spcPct val="0"/>
              </a:spcBef>
            </a:pPr>
            <a:r>
              <a:rPr lang="en-US" b="true" sz="22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Patient Data Privacy:</a:t>
            </a:r>
          </a:p>
          <a:p>
            <a:pPr algn="l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No personal or identifiable data was used — only anonymized, preprocessed image arrays in .npy format were handled to ensure privacy.</a:t>
            </a:r>
          </a:p>
          <a:p>
            <a:pPr algn="l">
              <a:lnSpc>
                <a:spcPts val="3150"/>
              </a:lnSpc>
              <a:spcBef>
                <a:spcPct val="0"/>
              </a:spcBef>
            </a:pPr>
          </a:p>
          <a:p>
            <a:pPr algn="l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2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Transparency in Predictions:</a:t>
            </a:r>
          </a:p>
          <a:p>
            <a:pPr algn="l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model displays prediction confidence and a trust score, promoting user awareness and informed medical interpretation.</a:t>
            </a:r>
          </a:p>
          <a:p>
            <a:pPr algn="l">
              <a:lnSpc>
                <a:spcPts val="3150"/>
              </a:lnSpc>
              <a:spcBef>
                <a:spcPct val="0"/>
              </a:spcBef>
            </a:pPr>
          </a:p>
          <a:p>
            <a:pPr algn="l">
              <a:lnSpc>
                <a:spcPts val="3150"/>
              </a:lnSpc>
              <a:spcBef>
                <a:spcPct val="0"/>
              </a:spcBef>
            </a:pPr>
            <a:r>
              <a:rPr lang="en-US" b="true" sz="22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No Autonomous Diagnosis:</a:t>
            </a:r>
          </a:p>
          <a:p>
            <a:pPr algn="l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This AI tool is intended to support, not replace, professional medical diagnosis — decisions should always be made by qualified healthcare experts.</a:t>
            </a:r>
          </a:p>
          <a:p>
            <a:pPr algn="l">
              <a:lnSpc>
                <a:spcPts val="3150"/>
              </a:lnSpc>
              <a:spcBef>
                <a:spcPct val="0"/>
              </a:spcBef>
            </a:pPr>
          </a:p>
          <a:p>
            <a:pPr algn="l">
              <a:lnSpc>
                <a:spcPts val="3150"/>
              </a:lnSpc>
              <a:spcBef>
                <a:spcPct val="0"/>
              </a:spcBef>
            </a:pPr>
            <a:r>
              <a:rPr lang="en-US" b="true" sz="22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Bias Awareness:</a:t>
            </a:r>
          </a:p>
          <a:p>
            <a:pPr algn="l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Model performance may vary across unseen patient demographics; care must be taken before clinical use or generalization.</a:t>
            </a:r>
          </a:p>
          <a:p>
            <a:pPr algn="l">
              <a:lnSpc>
                <a:spcPts val="3150"/>
              </a:lnSpc>
              <a:spcBef>
                <a:spcPct val="0"/>
              </a:spcBef>
            </a:pPr>
          </a:p>
          <a:p>
            <a:pPr algn="l">
              <a:lnSpc>
                <a:spcPts val="3150"/>
              </a:lnSpc>
              <a:spcBef>
                <a:spcPct val="0"/>
              </a:spcBef>
            </a:pPr>
            <a:r>
              <a:rPr lang="en-US" b="true" sz="22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Accountability &amp; Safety:</a:t>
            </a:r>
          </a:p>
          <a:p>
            <a:pPr algn="l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Regular evaluation, expert feedback, and version control are essential to ensure safety, reduce errors, and avoid unintended harm.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437411" y="2559528"/>
            <a:ext cx="3735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437411" y="4144039"/>
            <a:ext cx="3735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437411" y="5725189"/>
            <a:ext cx="3735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437411" y="7306339"/>
            <a:ext cx="3735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437411" y="8887489"/>
            <a:ext cx="3735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525" y="-9525"/>
            <a:ext cx="18307050" cy="1813447"/>
            <a:chOff x="0" y="0"/>
            <a:chExt cx="24409400" cy="24179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3412"/>
              <a:ext cx="24384000" cy="2391165"/>
            </a:xfrm>
            <a:custGeom>
              <a:avLst/>
              <a:gdLst/>
              <a:ahLst/>
              <a:cxnLst/>
              <a:rect r="r" b="b" t="t" l="l"/>
              <a:pathLst>
                <a:path h="239116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391164"/>
                  </a:lnTo>
                  <a:lnTo>
                    <a:pt x="0" y="2391164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09400" cy="2417985"/>
            </a:xfrm>
            <a:custGeom>
              <a:avLst/>
              <a:gdLst/>
              <a:ahLst/>
              <a:cxnLst/>
              <a:rect r="r" b="b" t="t" l="l"/>
              <a:pathLst>
                <a:path h="241798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6035"/>
                    <a:pt x="24409400" y="13412"/>
                  </a:cubicBezTo>
                  <a:lnTo>
                    <a:pt x="24409400" y="2404576"/>
                  </a:lnTo>
                  <a:cubicBezTo>
                    <a:pt x="24409400" y="2411953"/>
                    <a:pt x="24403686" y="2417985"/>
                    <a:pt x="24396700" y="2417985"/>
                  </a:cubicBezTo>
                  <a:lnTo>
                    <a:pt x="12700" y="2417985"/>
                  </a:lnTo>
                  <a:cubicBezTo>
                    <a:pt x="5715" y="2417985"/>
                    <a:pt x="0" y="2411953"/>
                    <a:pt x="0" y="2404576"/>
                  </a:cubicBezTo>
                  <a:lnTo>
                    <a:pt x="0" y="13412"/>
                  </a:lnTo>
                  <a:cubicBezTo>
                    <a:pt x="0" y="6035"/>
                    <a:pt x="5715" y="0"/>
                    <a:pt x="12700" y="0"/>
                  </a:cubicBezTo>
                  <a:moveTo>
                    <a:pt x="12700" y="26823"/>
                  </a:moveTo>
                  <a:lnTo>
                    <a:pt x="12700" y="13412"/>
                  </a:lnTo>
                  <a:lnTo>
                    <a:pt x="25400" y="13412"/>
                  </a:lnTo>
                  <a:lnTo>
                    <a:pt x="25400" y="2404576"/>
                  </a:lnTo>
                  <a:lnTo>
                    <a:pt x="12700" y="2404576"/>
                  </a:lnTo>
                  <a:lnTo>
                    <a:pt x="12700" y="2391165"/>
                  </a:lnTo>
                  <a:lnTo>
                    <a:pt x="24396700" y="2391165"/>
                  </a:lnTo>
                  <a:lnTo>
                    <a:pt x="24396700" y="2404576"/>
                  </a:lnTo>
                  <a:lnTo>
                    <a:pt x="24384000" y="2404576"/>
                  </a:lnTo>
                  <a:lnTo>
                    <a:pt x="24384000" y="13412"/>
                  </a:lnTo>
                  <a:lnTo>
                    <a:pt x="24396700" y="13412"/>
                  </a:lnTo>
                  <a:lnTo>
                    <a:pt x="24396700" y="26823"/>
                  </a:lnTo>
                  <a:lnTo>
                    <a:pt x="12700" y="26823"/>
                  </a:lnTo>
                  <a:close/>
                </a:path>
              </a:pathLst>
            </a:custGeom>
            <a:solidFill>
              <a:srgbClr val="41719C"/>
            </a:solidFill>
          </p:spPr>
        </p:sp>
      </p:grpSp>
      <p:sp>
        <p:nvSpPr>
          <p:cNvPr name="Freeform 6" id="6" descr="http://www.iitrpr.ac.in/sites/default/files/image.jpg"/>
          <p:cNvSpPr/>
          <p:nvPr/>
        </p:nvSpPr>
        <p:spPr>
          <a:xfrm flipH="false" flipV="false" rot="0">
            <a:off x="16656303" y="11816"/>
            <a:ext cx="1631697" cy="1792107"/>
          </a:xfrm>
          <a:custGeom>
            <a:avLst/>
            <a:gdLst/>
            <a:ahLst/>
            <a:cxnLst/>
            <a:rect r="r" b="b" t="t" l="l"/>
            <a:pathLst>
              <a:path h="1792107" w="1631697">
                <a:moveTo>
                  <a:pt x="0" y="0"/>
                </a:moveTo>
                <a:lnTo>
                  <a:pt x="1631697" y="0"/>
                </a:lnTo>
                <a:lnTo>
                  <a:pt x="1631697" y="1792106"/>
                </a:lnTo>
                <a:lnTo>
                  <a:pt x="0" y="179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027405" y="187944"/>
            <a:ext cx="10557772" cy="1418509"/>
            <a:chOff x="0" y="0"/>
            <a:chExt cx="2780648" cy="3735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80648" cy="373599"/>
            </a:xfrm>
            <a:custGeom>
              <a:avLst/>
              <a:gdLst/>
              <a:ahLst/>
              <a:cxnLst/>
              <a:rect r="r" b="b" t="t" l="l"/>
              <a:pathLst>
                <a:path h="373599" w="2780648">
                  <a:moveTo>
                    <a:pt x="0" y="0"/>
                  </a:moveTo>
                  <a:lnTo>
                    <a:pt x="2780648" y="0"/>
                  </a:lnTo>
                  <a:lnTo>
                    <a:pt x="2780648" y="373599"/>
                  </a:lnTo>
                  <a:lnTo>
                    <a:pt x="0" y="373599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2780648" cy="44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b="true" sz="4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LIMITATION OF THE MODEL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32954" y="2103149"/>
            <a:ext cx="15423349" cy="769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Small &amp; Limited Dataset: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model was trained on a modest number of .npy images, which may not fully capture real-world variability.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Camera Input Constraints: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Webcam-based images lack consistency in lighting and angle, possibly affecting model predictions.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 Real-Time Feedback Loop: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Current system lacks automated retraining based on incorrect or evolving diagnosis patterns.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Single-Model Dependency: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Only ResNet18 was explored; other architectures might perform better or be more efficient.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606356" y="2413266"/>
            <a:ext cx="4223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606356" y="4558450"/>
            <a:ext cx="4223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606356" y="6701575"/>
            <a:ext cx="4223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606356" y="8844700"/>
            <a:ext cx="4223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525" y="-9525"/>
            <a:ext cx="18307050" cy="1813447"/>
            <a:chOff x="0" y="0"/>
            <a:chExt cx="24409400" cy="24179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3412"/>
              <a:ext cx="24384000" cy="2391165"/>
            </a:xfrm>
            <a:custGeom>
              <a:avLst/>
              <a:gdLst/>
              <a:ahLst/>
              <a:cxnLst/>
              <a:rect r="r" b="b" t="t" l="l"/>
              <a:pathLst>
                <a:path h="239116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391164"/>
                  </a:lnTo>
                  <a:lnTo>
                    <a:pt x="0" y="2391164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09400" cy="2417985"/>
            </a:xfrm>
            <a:custGeom>
              <a:avLst/>
              <a:gdLst/>
              <a:ahLst/>
              <a:cxnLst/>
              <a:rect r="r" b="b" t="t" l="l"/>
              <a:pathLst>
                <a:path h="241798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6035"/>
                    <a:pt x="24409400" y="13412"/>
                  </a:cubicBezTo>
                  <a:lnTo>
                    <a:pt x="24409400" y="2404576"/>
                  </a:lnTo>
                  <a:cubicBezTo>
                    <a:pt x="24409400" y="2411953"/>
                    <a:pt x="24403686" y="2417985"/>
                    <a:pt x="24396700" y="2417985"/>
                  </a:cubicBezTo>
                  <a:lnTo>
                    <a:pt x="12700" y="2417985"/>
                  </a:lnTo>
                  <a:cubicBezTo>
                    <a:pt x="5715" y="2417985"/>
                    <a:pt x="0" y="2411953"/>
                    <a:pt x="0" y="2404576"/>
                  </a:cubicBezTo>
                  <a:lnTo>
                    <a:pt x="0" y="13412"/>
                  </a:lnTo>
                  <a:cubicBezTo>
                    <a:pt x="0" y="6035"/>
                    <a:pt x="5715" y="0"/>
                    <a:pt x="12700" y="0"/>
                  </a:cubicBezTo>
                  <a:moveTo>
                    <a:pt x="12700" y="26823"/>
                  </a:moveTo>
                  <a:lnTo>
                    <a:pt x="12700" y="13412"/>
                  </a:lnTo>
                  <a:lnTo>
                    <a:pt x="25400" y="13412"/>
                  </a:lnTo>
                  <a:lnTo>
                    <a:pt x="25400" y="2404576"/>
                  </a:lnTo>
                  <a:lnTo>
                    <a:pt x="12700" y="2404576"/>
                  </a:lnTo>
                  <a:lnTo>
                    <a:pt x="12700" y="2391165"/>
                  </a:lnTo>
                  <a:lnTo>
                    <a:pt x="24396700" y="2391165"/>
                  </a:lnTo>
                  <a:lnTo>
                    <a:pt x="24396700" y="2404576"/>
                  </a:lnTo>
                  <a:lnTo>
                    <a:pt x="24384000" y="2404576"/>
                  </a:lnTo>
                  <a:lnTo>
                    <a:pt x="24384000" y="13412"/>
                  </a:lnTo>
                  <a:lnTo>
                    <a:pt x="24396700" y="13412"/>
                  </a:lnTo>
                  <a:lnTo>
                    <a:pt x="24396700" y="26823"/>
                  </a:lnTo>
                  <a:lnTo>
                    <a:pt x="12700" y="26823"/>
                  </a:lnTo>
                  <a:close/>
                </a:path>
              </a:pathLst>
            </a:custGeom>
            <a:solidFill>
              <a:srgbClr val="41719C"/>
            </a:solidFill>
          </p:spPr>
        </p:sp>
      </p:grpSp>
      <p:sp>
        <p:nvSpPr>
          <p:cNvPr name="Freeform 6" id="6" descr="http://www.iitrpr.ac.in/sites/default/files/image.jpg"/>
          <p:cNvSpPr/>
          <p:nvPr/>
        </p:nvSpPr>
        <p:spPr>
          <a:xfrm flipH="false" flipV="false" rot="0">
            <a:off x="16656303" y="11816"/>
            <a:ext cx="1631697" cy="1792107"/>
          </a:xfrm>
          <a:custGeom>
            <a:avLst/>
            <a:gdLst/>
            <a:ahLst/>
            <a:cxnLst/>
            <a:rect r="r" b="b" t="t" l="l"/>
            <a:pathLst>
              <a:path h="1792107" w="1631697">
                <a:moveTo>
                  <a:pt x="0" y="0"/>
                </a:moveTo>
                <a:lnTo>
                  <a:pt x="1631697" y="0"/>
                </a:lnTo>
                <a:lnTo>
                  <a:pt x="1631697" y="1792106"/>
                </a:lnTo>
                <a:lnTo>
                  <a:pt x="0" y="179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399351" y="187944"/>
            <a:ext cx="13221585" cy="1418509"/>
            <a:chOff x="0" y="0"/>
            <a:chExt cx="3482228" cy="3735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82228" cy="373599"/>
            </a:xfrm>
            <a:custGeom>
              <a:avLst/>
              <a:gdLst/>
              <a:ahLst/>
              <a:cxnLst/>
              <a:rect r="r" b="b" t="t" l="l"/>
              <a:pathLst>
                <a:path h="373599" w="3482228">
                  <a:moveTo>
                    <a:pt x="0" y="0"/>
                  </a:moveTo>
                  <a:lnTo>
                    <a:pt x="3482228" y="0"/>
                  </a:lnTo>
                  <a:lnTo>
                    <a:pt x="3482228" y="373599"/>
                  </a:lnTo>
                  <a:lnTo>
                    <a:pt x="0" y="373599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3482228" cy="44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b="true" sz="4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FUTURE DEVELOPMENT OF THE MODEL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57129" y="2253954"/>
            <a:ext cx="15299174" cy="730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8"/>
              </a:lnSpc>
              <a:spcBef>
                <a:spcPct val="0"/>
              </a:spcBef>
            </a:pPr>
            <a:r>
              <a:rPr lang="en-US" sz="26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61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Blockchain-Backed Model Deployment:</a:t>
            </a:r>
          </a:p>
          <a:p>
            <a:pPr algn="l">
              <a:lnSpc>
                <a:spcPts val="3658"/>
              </a:lnSpc>
              <a:spcBef>
                <a:spcPct val="0"/>
              </a:spcBef>
            </a:pPr>
            <a:r>
              <a:rPr lang="en-US" sz="26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Securely deploy the trained model on a decentralized platform.</a:t>
            </a:r>
          </a:p>
          <a:p>
            <a:pPr algn="l">
              <a:lnSpc>
                <a:spcPts val="3658"/>
              </a:lnSpc>
              <a:spcBef>
                <a:spcPct val="0"/>
              </a:spcBef>
            </a:pPr>
            <a:r>
              <a:rPr lang="en-US" sz="26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Ensure tamper-proof logs of predictions and updates.</a:t>
            </a:r>
          </a:p>
          <a:p>
            <a:pPr algn="l">
              <a:lnSpc>
                <a:spcPts val="3658"/>
              </a:lnSpc>
              <a:spcBef>
                <a:spcPct val="0"/>
              </a:spcBef>
            </a:pPr>
            <a:r>
              <a:rPr lang="en-US" sz="26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Enable auditable access control for healthcare professionals.</a:t>
            </a:r>
          </a:p>
          <a:p>
            <a:pPr algn="l">
              <a:lnSpc>
                <a:spcPts val="3658"/>
              </a:lnSpc>
              <a:spcBef>
                <a:spcPct val="0"/>
              </a:spcBef>
            </a:pPr>
            <a:r>
              <a:rPr lang="en-US" sz="26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 patient data traceability without compromising privacy.</a:t>
            </a:r>
          </a:p>
          <a:p>
            <a:pPr algn="l">
              <a:lnSpc>
                <a:spcPts val="3658"/>
              </a:lnSpc>
              <a:spcBef>
                <a:spcPct val="0"/>
              </a:spcBef>
            </a:pPr>
          </a:p>
          <a:p>
            <a:pPr algn="l">
              <a:lnSpc>
                <a:spcPts val="3658"/>
              </a:lnSpc>
              <a:spcBef>
                <a:spcPct val="0"/>
              </a:spcBef>
            </a:pPr>
            <a:r>
              <a:rPr lang="en-US" sz="26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61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Explore Other Deep Learning Models:</a:t>
            </a:r>
          </a:p>
          <a:p>
            <a:pPr algn="l">
              <a:lnSpc>
                <a:spcPts val="3658"/>
              </a:lnSpc>
              <a:spcBef>
                <a:spcPct val="0"/>
              </a:spcBef>
            </a:pPr>
            <a:r>
              <a:rPr lang="en-US" sz="26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Use DenseNet, EfficientNet, or lightweight mobile models for edge deployment.</a:t>
            </a:r>
          </a:p>
          <a:p>
            <a:pPr algn="l">
              <a:lnSpc>
                <a:spcPts val="3658"/>
              </a:lnSpc>
              <a:spcBef>
                <a:spcPct val="0"/>
              </a:spcBef>
            </a:pPr>
            <a:r>
              <a:rPr lang="en-US" sz="26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Collect Larger Annotated Dataset:</a:t>
            </a:r>
          </a:p>
          <a:p>
            <a:pPr algn="l">
              <a:lnSpc>
                <a:spcPts val="3658"/>
              </a:lnSpc>
              <a:spcBef>
                <a:spcPct val="0"/>
              </a:spcBef>
            </a:pPr>
            <a:r>
              <a:rPr lang="en-US" sz="26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Gather diverse and labeled ROP image data for better generalization.</a:t>
            </a:r>
          </a:p>
          <a:p>
            <a:pPr algn="l">
              <a:lnSpc>
                <a:spcPts val="3658"/>
              </a:lnSpc>
              <a:spcBef>
                <a:spcPct val="0"/>
              </a:spcBef>
            </a:pPr>
          </a:p>
          <a:p>
            <a:pPr algn="l">
              <a:lnSpc>
                <a:spcPts val="3658"/>
              </a:lnSpc>
              <a:spcBef>
                <a:spcPct val="0"/>
              </a:spcBef>
            </a:pPr>
            <a:r>
              <a:rPr lang="en-US" sz="26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61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 Continuous Learning Loop:</a:t>
            </a:r>
          </a:p>
          <a:p>
            <a:pPr algn="l">
              <a:lnSpc>
                <a:spcPts val="3658"/>
              </a:lnSpc>
              <a:spcBef>
                <a:spcPct val="0"/>
              </a:spcBef>
            </a:pPr>
            <a:r>
              <a:rPr lang="en-US" sz="26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Add a mechanism for expert feedback and incremental model retraining.</a:t>
            </a:r>
          </a:p>
          <a:p>
            <a:pPr algn="l">
              <a:lnSpc>
                <a:spcPts val="3658"/>
              </a:lnSpc>
              <a:spcBef>
                <a:spcPct val="0"/>
              </a:spcBef>
            </a:pPr>
          </a:p>
          <a:p>
            <a:pPr algn="l">
              <a:lnSpc>
                <a:spcPts val="3658"/>
              </a:lnSpc>
              <a:spcBef>
                <a:spcPct val="0"/>
              </a:spcBef>
            </a:pPr>
            <a:r>
              <a:rPr lang="en-US" sz="26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61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Cloud + Mobile Integration:</a:t>
            </a:r>
          </a:p>
          <a:p>
            <a:pPr algn="l">
              <a:lnSpc>
                <a:spcPts val="3658"/>
              </a:lnSpc>
              <a:spcBef>
                <a:spcPct val="0"/>
              </a:spcBef>
            </a:pPr>
            <a:r>
              <a:rPr lang="en-US" sz="26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Enable real-time diagnosis support on mobile apps, with cloud-based storage and computation.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817528" y="2583905"/>
            <a:ext cx="4223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817528" y="5390176"/>
            <a:ext cx="4223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817528" y="7678718"/>
            <a:ext cx="4223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817528" y="8995479"/>
            <a:ext cx="4223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4048" y="397764"/>
            <a:ext cx="17524574" cy="9498650"/>
            <a:chOff x="0" y="0"/>
            <a:chExt cx="23366098" cy="126648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66095" cy="12664821"/>
            </a:xfrm>
            <a:custGeom>
              <a:avLst/>
              <a:gdLst/>
              <a:ahLst/>
              <a:cxnLst/>
              <a:rect r="r" b="b" t="t" l="l"/>
              <a:pathLst>
                <a:path h="12664821" w="23366095">
                  <a:moveTo>
                    <a:pt x="0" y="0"/>
                  </a:moveTo>
                  <a:lnTo>
                    <a:pt x="23366095" y="0"/>
                  </a:lnTo>
                  <a:lnTo>
                    <a:pt x="23366095" y="12664821"/>
                  </a:lnTo>
                  <a:lnTo>
                    <a:pt x="0" y="12664821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sp>
        <p:nvSpPr>
          <p:cNvPr name="AutoShape 4" id="4"/>
          <p:cNvSpPr/>
          <p:nvPr/>
        </p:nvSpPr>
        <p:spPr>
          <a:xfrm rot="7931">
            <a:off x="887579" y="1785063"/>
            <a:ext cx="16512842" cy="0"/>
          </a:xfrm>
          <a:prstGeom prst="line">
            <a:avLst/>
          </a:prstGeom>
          <a:ln cap="rnd" w="19050">
            <a:solidFill>
              <a:srgbClr val="D2472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84048" y="397764"/>
            <a:ext cx="17524574" cy="9498650"/>
            <a:chOff x="0" y="0"/>
            <a:chExt cx="23366098" cy="126648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366095" cy="12664821"/>
            </a:xfrm>
            <a:custGeom>
              <a:avLst/>
              <a:gdLst/>
              <a:ahLst/>
              <a:cxnLst/>
              <a:rect r="r" b="b" t="t" l="l"/>
              <a:pathLst>
                <a:path h="12664821" w="23366095">
                  <a:moveTo>
                    <a:pt x="0" y="0"/>
                  </a:moveTo>
                  <a:lnTo>
                    <a:pt x="23366095" y="0"/>
                  </a:lnTo>
                  <a:lnTo>
                    <a:pt x="23366095" y="12664821"/>
                  </a:lnTo>
                  <a:lnTo>
                    <a:pt x="0" y="12664821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sp>
        <p:nvSpPr>
          <p:cNvPr name="AutoShape 7" id="7"/>
          <p:cNvSpPr/>
          <p:nvPr/>
        </p:nvSpPr>
        <p:spPr>
          <a:xfrm rot="7931">
            <a:off x="887579" y="1785063"/>
            <a:ext cx="16512842" cy="0"/>
          </a:xfrm>
          <a:prstGeom prst="line">
            <a:avLst/>
          </a:prstGeom>
          <a:ln cap="rnd" w="19050">
            <a:solidFill>
              <a:srgbClr val="D2472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-9525" y="-9525"/>
            <a:ext cx="18297525" cy="1717221"/>
            <a:chOff x="0" y="0"/>
            <a:chExt cx="24396700" cy="22896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693" y="12700"/>
              <a:ext cx="24371313" cy="2264283"/>
            </a:xfrm>
            <a:custGeom>
              <a:avLst/>
              <a:gdLst/>
              <a:ahLst/>
              <a:cxnLst/>
              <a:rect r="r" b="b" t="t" l="l"/>
              <a:pathLst>
                <a:path h="2264283" w="24371313">
                  <a:moveTo>
                    <a:pt x="0" y="0"/>
                  </a:moveTo>
                  <a:lnTo>
                    <a:pt x="24371313" y="0"/>
                  </a:lnTo>
                  <a:lnTo>
                    <a:pt x="24371313" y="2264283"/>
                  </a:lnTo>
                  <a:lnTo>
                    <a:pt x="0" y="2264283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96700" cy="2289683"/>
            </a:xfrm>
            <a:custGeom>
              <a:avLst/>
              <a:gdLst/>
              <a:ahLst/>
              <a:cxnLst/>
              <a:rect r="r" b="b" t="t" l="l"/>
              <a:pathLst>
                <a:path h="2289683" w="24396700">
                  <a:moveTo>
                    <a:pt x="12693" y="0"/>
                  </a:moveTo>
                  <a:lnTo>
                    <a:pt x="24384006" y="0"/>
                  </a:lnTo>
                  <a:cubicBezTo>
                    <a:pt x="24390989" y="0"/>
                    <a:pt x="24396700" y="5715"/>
                    <a:pt x="24396700" y="12700"/>
                  </a:cubicBezTo>
                  <a:lnTo>
                    <a:pt x="24396700" y="2276983"/>
                  </a:lnTo>
                  <a:cubicBezTo>
                    <a:pt x="24396700" y="2283968"/>
                    <a:pt x="24390989" y="2289683"/>
                    <a:pt x="24384006" y="2289683"/>
                  </a:cubicBezTo>
                  <a:lnTo>
                    <a:pt x="12693" y="2289683"/>
                  </a:lnTo>
                  <a:cubicBezTo>
                    <a:pt x="5712" y="2289683"/>
                    <a:pt x="0" y="2283968"/>
                    <a:pt x="0" y="2276983"/>
                  </a:cubicBezTo>
                  <a:lnTo>
                    <a:pt x="0" y="12700"/>
                  </a:lnTo>
                  <a:cubicBezTo>
                    <a:pt x="0" y="5715"/>
                    <a:pt x="5712" y="0"/>
                    <a:pt x="12693" y="0"/>
                  </a:cubicBezTo>
                  <a:moveTo>
                    <a:pt x="12693" y="25400"/>
                  </a:moveTo>
                  <a:lnTo>
                    <a:pt x="12693" y="12700"/>
                  </a:lnTo>
                  <a:lnTo>
                    <a:pt x="25387" y="12700"/>
                  </a:lnTo>
                  <a:lnTo>
                    <a:pt x="25387" y="2276983"/>
                  </a:lnTo>
                  <a:lnTo>
                    <a:pt x="12693" y="2276983"/>
                  </a:lnTo>
                  <a:lnTo>
                    <a:pt x="12693" y="2264283"/>
                  </a:lnTo>
                  <a:lnTo>
                    <a:pt x="24384006" y="2264283"/>
                  </a:lnTo>
                  <a:lnTo>
                    <a:pt x="24384006" y="2276983"/>
                  </a:lnTo>
                  <a:lnTo>
                    <a:pt x="24371314" y="2276983"/>
                  </a:lnTo>
                  <a:lnTo>
                    <a:pt x="24371314" y="12700"/>
                  </a:lnTo>
                  <a:lnTo>
                    <a:pt x="24384006" y="12700"/>
                  </a:lnTo>
                  <a:lnTo>
                    <a:pt x="24384006" y="25400"/>
                  </a:lnTo>
                  <a:lnTo>
                    <a:pt x="12693" y="25400"/>
                  </a:lnTo>
                  <a:close/>
                </a:path>
              </a:pathLst>
            </a:custGeom>
            <a:solidFill>
              <a:srgbClr val="41719C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48303" y="383486"/>
            <a:ext cx="3672159" cy="888504"/>
            <a:chOff x="0" y="0"/>
            <a:chExt cx="4896212" cy="11846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96212" cy="1184672"/>
            </a:xfrm>
            <a:custGeom>
              <a:avLst/>
              <a:gdLst/>
              <a:ahLst/>
              <a:cxnLst/>
              <a:rect r="r" b="b" t="t" l="l"/>
              <a:pathLst>
                <a:path h="1184672" w="4896212">
                  <a:moveTo>
                    <a:pt x="0" y="0"/>
                  </a:moveTo>
                  <a:lnTo>
                    <a:pt x="4896212" y="0"/>
                  </a:lnTo>
                  <a:lnTo>
                    <a:pt x="4896212" y="1184672"/>
                  </a:lnTo>
                  <a:lnTo>
                    <a:pt x="0" y="1184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4896212" cy="1194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Introduction</a:t>
              </a:r>
            </a:p>
          </p:txBody>
        </p:sp>
      </p:grpSp>
      <p:sp>
        <p:nvSpPr>
          <p:cNvPr name="Freeform 14" id="14" descr="http://www.iitrpr.ac.in/sites/default/files/image.jpg"/>
          <p:cNvSpPr/>
          <p:nvPr/>
        </p:nvSpPr>
        <p:spPr>
          <a:xfrm flipH="false" flipV="false" rot="0">
            <a:off x="16513163" y="21531"/>
            <a:ext cx="1631697" cy="1792107"/>
          </a:xfrm>
          <a:custGeom>
            <a:avLst/>
            <a:gdLst/>
            <a:ahLst/>
            <a:cxnLst/>
            <a:rect r="r" b="b" t="t" l="l"/>
            <a:pathLst>
              <a:path h="1792107" w="1631697">
                <a:moveTo>
                  <a:pt x="0" y="0"/>
                </a:moveTo>
                <a:lnTo>
                  <a:pt x="1631697" y="0"/>
                </a:lnTo>
                <a:lnTo>
                  <a:pt x="1631697" y="1792107"/>
                </a:lnTo>
                <a:lnTo>
                  <a:pt x="0" y="1792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4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809044" y="6804926"/>
            <a:ext cx="5758194" cy="1668121"/>
            <a:chOff x="0" y="0"/>
            <a:chExt cx="7677592" cy="22241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677592" cy="2224162"/>
            </a:xfrm>
            <a:custGeom>
              <a:avLst/>
              <a:gdLst/>
              <a:ahLst/>
              <a:cxnLst/>
              <a:rect r="r" b="b" t="t" l="l"/>
              <a:pathLst>
                <a:path h="2224162" w="7677592">
                  <a:moveTo>
                    <a:pt x="0" y="0"/>
                  </a:moveTo>
                  <a:lnTo>
                    <a:pt x="7677592" y="0"/>
                  </a:lnTo>
                  <a:lnTo>
                    <a:pt x="7677592" y="2224162"/>
                  </a:lnTo>
                  <a:lnTo>
                    <a:pt x="0" y="22241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7677592" cy="22241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Demonstrat</a:t>
              </a:r>
              <a:r>
                <a:rPr lang="en-US" sz="2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ion of various kinds of Ratinal images. (a), normal image; (b), stage 1 ROP; (c), stage 2 ROP; (d), stage 3 ROP; (e), image with fresh laser scars; and (f), image with stable laser scars.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1142403" y="3109327"/>
            <a:ext cx="6766219" cy="3437437"/>
          </a:xfrm>
          <a:custGeom>
            <a:avLst/>
            <a:gdLst/>
            <a:ahLst/>
            <a:cxnLst/>
            <a:rect r="r" b="b" t="t" l="l"/>
            <a:pathLst>
              <a:path h="3437437" w="6766219">
                <a:moveTo>
                  <a:pt x="0" y="0"/>
                </a:moveTo>
                <a:lnTo>
                  <a:pt x="6766219" y="0"/>
                </a:lnTo>
                <a:lnTo>
                  <a:pt x="6766219" y="3437436"/>
                </a:lnTo>
                <a:lnTo>
                  <a:pt x="0" y="343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4048" y="1811593"/>
            <a:ext cx="10113703" cy="808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Early detection of Retinopathy of Prematurity (ROP) in premature infants</a:t>
            </a: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Uses fine-tuned ResNet18 CNN model</a:t>
            </a: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Classifies retinal images into NORMALROP, AROP1, and AROP2</a:t>
            </a: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Trained on preprocessed retinal images for improved accuracy</a:t>
            </a: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Brightness histogram visualization of input images</a:t>
            </a: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calculation to assess model confidenceUsing Confidence matrix</a:t>
            </a: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Real-time webcam-based image capture for live diagnosis</a:t>
            </a: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Combines computer vision, deep learning, and medical imaging</a:t>
            </a: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Fast, reliable, and portable ROP screening solution</a:t>
            </a: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Deployable in hospitals and rural healthcare centers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996140" y="7025449"/>
            <a:ext cx="63198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 . 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525" y="-9525"/>
            <a:ext cx="18307050" cy="1813447"/>
            <a:chOff x="0" y="0"/>
            <a:chExt cx="24409400" cy="24179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3412"/>
              <a:ext cx="24384000" cy="2391165"/>
            </a:xfrm>
            <a:custGeom>
              <a:avLst/>
              <a:gdLst/>
              <a:ahLst/>
              <a:cxnLst/>
              <a:rect r="r" b="b" t="t" l="l"/>
              <a:pathLst>
                <a:path h="239116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391164"/>
                  </a:lnTo>
                  <a:lnTo>
                    <a:pt x="0" y="2391164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09400" cy="2417985"/>
            </a:xfrm>
            <a:custGeom>
              <a:avLst/>
              <a:gdLst/>
              <a:ahLst/>
              <a:cxnLst/>
              <a:rect r="r" b="b" t="t" l="l"/>
              <a:pathLst>
                <a:path h="241798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6035"/>
                    <a:pt x="24409400" y="13412"/>
                  </a:cubicBezTo>
                  <a:lnTo>
                    <a:pt x="24409400" y="2404576"/>
                  </a:lnTo>
                  <a:cubicBezTo>
                    <a:pt x="24409400" y="2411953"/>
                    <a:pt x="24403686" y="2417985"/>
                    <a:pt x="24396700" y="2417985"/>
                  </a:cubicBezTo>
                  <a:lnTo>
                    <a:pt x="12700" y="2417985"/>
                  </a:lnTo>
                  <a:cubicBezTo>
                    <a:pt x="5715" y="2417985"/>
                    <a:pt x="0" y="2411953"/>
                    <a:pt x="0" y="2404576"/>
                  </a:cubicBezTo>
                  <a:lnTo>
                    <a:pt x="0" y="13412"/>
                  </a:lnTo>
                  <a:cubicBezTo>
                    <a:pt x="0" y="6035"/>
                    <a:pt x="5715" y="0"/>
                    <a:pt x="12700" y="0"/>
                  </a:cubicBezTo>
                  <a:moveTo>
                    <a:pt x="12700" y="26823"/>
                  </a:moveTo>
                  <a:lnTo>
                    <a:pt x="12700" y="13412"/>
                  </a:lnTo>
                  <a:lnTo>
                    <a:pt x="25400" y="13412"/>
                  </a:lnTo>
                  <a:lnTo>
                    <a:pt x="25400" y="2404576"/>
                  </a:lnTo>
                  <a:lnTo>
                    <a:pt x="12700" y="2404576"/>
                  </a:lnTo>
                  <a:lnTo>
                    <a:pt x="12700" y="2391165"/>
                  </a:lnTo>
                  <a:lnTo>
                    <a:pt x="24396700" y="2391165"/>
                  </a:lnTo>
                  <a:lnTo>
                    <a:pt x="24396700" y="2404576"/>
                  </a:lnTo>
                  <a:lnTo>
                    <a:pt x="24384000" y="2404576"/>
                  </a:lnTo>
                  <a:lnTo>
                    <a:pt x="24384000" y="13412"/>
                  </a:lnTo>
                  <a:lnTo>
                    <a:pt x="24396700" y="13412"/>
                  </a:lnTo>
                  <a:lnTo>
                    <a:pt x="24396700" y="26823"/>
                  </a:lnTo>
                  <a:lnTo>
                    <a:pt x="12700" y="26823"/>
                  </a:lnTo>
                  <a:close/>
                </a:path>
              </a:pathLst>
            </a:custGeom>
            <a:solidFill>
              <a:srgbClr val="41719C"/>
            </a:solidFill>
          </p:spPr>
        </p:sp>
      </p:grpSp>
      <p:sp>
        <p:nvSpPr>
          <p:cNvPr name="Freeform 6" id="6" descr="http://www.iitrpr.ac.in/sites/default/files/image.jpg"/>
          <p:cNvSpPr/>
          <p:nvPr/>
        </p:nvSpPr>
        <p:spPr>
          <a:xfrm flipH="false" flipV="false" rot="0">
            <a:off x="16656303" y="11816"/>
            <a:ext cx="1631697" cy="1792107"/>
          </a:xfrm>
          <a:custGeom>
            <a:avLst/>
            <a:gdLst/>
            <a:ahLst/>
            <a:cxnLst/>
            <a:rect r="r" b="b" t="t" l="l"/>
            <a:pathLst>
              <a:path h="1792107" w="1631697">
                <a:moveTo>
                  <a:pt x="0" y="0"/>
                </a:moveTo>
                <a:lnTo>
                  <a:pt x="1631697" y="0"/>
                </a:lnTo>
                <a:lnTo>
                  <a:pt x="1631697" y="1792106"/>
                </a:lnTo>
                <a:lnTo>
                  <a:pt x="0" y="179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47752" y="187944"/>
            <a:ext cx="16730023" cy="1418509"/>
            <a:chOff x="0" y="0"/>
            <a:chExt cx="4406261" cy="3735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06261" cy="373599"/>
            </a:xfrm>
            <a:custGeom>
              <a:avLst/>
              <a:gdLst/>
              <a:ahLst/>
              <a:cxnLst/>
              <a:rect r="r" b="b" t="t" l="l"/>
              <a:pathLst>
                <a:path h="373599" w="4406261">
                  <a:moveTo>
                    <a:pt x="0" y="0"/>
                  </a:moveTo>
                  <a:lnTo>
                    <a:pt x="4406261" y="0"/>
                  </a:lnTo>
                  <a:lnTo>
                    <a:pt x="4406261" y="373599"/>
                  </a:lnTo>
                  <a:lnTo>
                    <a:pt x="0" y="373599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4406261" cy="440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5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Future Work: Blockchain-Enabled Deployment for Secure ROP Detection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2782715"/>
            <a:ext cx="10107134" cy="126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006" indent="-267503" lvl="1">
              <a:lnSpc>
                <a:spcPts val="3469"/>
              </a:lnSpc>
              <a:buFont typeface="Arial"/>
              <a:buChar char="•"/>
            </a:pPr>
            <a:r>
              <a:rPr lang="en-US" sz="24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Ensures data integrity, transparency, and immutability.</a:t>
            </a:r>
          </a:p>
          <a:p>
            <a:pPr algn="l" marL="535006" indent="-267503" lvl="1">
              <a:lnSpc>
                <a:spcPts val="3469"/>
              </a:lnSpc>
              <a:buFont typeface="Arial"/>
              <a:buChar char="•"/>
            </a:pPr>
            <a:r>
              <a:rPr lang="en-US" sz="24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Protects patient data and model usage from tampering.</a:t>
            </a:r>
          </a:p>
          <a:p>
            <a:pPr algn="l" marL="535006" indent="-267503" lvl="1">
              <a:lnSpc>
                <a:spcPts val="3469"/>
              </a:lnSpc>
              <a:buFont typeface="Arial"/>
              <a:buChar char="•"/>
            </a:pPr>
            <a:r>
              <a:rPr lang="en-US" sz="24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Enables traceable access logs and verifiable model predictions.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5446" y="2032651"/>
            <a:ext cx="4037681" cy="5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Blockchain?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5446" y="4519104"/>
            <a:ext cx="16427918" cy="551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4"/>
              </a:lnSpc>
              <a:spcBef>
                <a:spcPct val="0"/>
              </a:spcBef>
            </a:pPr>
            <a:r>
              <a:rPr lang="en-US" b="true" sz="349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Blockchain Deployment</a:t>
            </a:r>
          </a:p>
          <a:p>
            <a:pPr algn="l">
              <a:lnSpc>
                <a:spcPts val="3257"/>
              </a:lnSpc>
              <a:spcBef>
                <a:spcPct val="0"/>
              </a:spcBef>
            </a:pPr>
            <a:r>
              <a:rPr lang="en-US" sz="232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  <a:r>
              <a:rPr lang="en-US" sz="232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Deploy Model Hash &amp; Smart Contract ,  After training the model, we generate a cryptographic hash of the model (a unique digital fingerprint).</a:t>
            </a:r>
          </a:p>
          <a:p>
            <a:pPr algn="l">
              <a:lnSpc>
                <a:spcPts val="3257"/>
              </a:lnSpc>
              <a:spcBef>
                <a:spcPct val="0"/>
              </a:spcBef>
            </a:pPr>
          </a:p>
          <a:p>
            <a:pPr algn="l">
              <a:lnSpc>
                <a:spcPts val="3257"/>
              </a:lnSpc>
              <a:spcBef>
                <a:spcPct val="0"/>
              </a:spcBef>
            </a:pPr>
            <a:r>
              <a:rPr lang="en-US" b="true" sz="232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hash is stored on a blockchain using a smart contract, ensuring:</a:t>
            </a:r>
          </a:p>
          <a:p>
            <a:pPr algn="l">
              <a:lnSpc>
                <a:spcPts val="3257"/>
              </a:lnSpc>
              <a:spcBef>
                <a:spcPct val="0"/>
              </a:spcBef>
            </a:pPr>
            <a:r>
              <a:rPr lang="en-US" sz="232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The model cannot be tampered with after deployment.</a:t>
            </a:r>
          </a:p>
          <a:p>
            <a:pPr algn="l">
              <a:lnSpc>
                <a:spcPts val="3257"/>
              </a:lnSpc>
              <a:spcBef>
                <a:spcPct val="0"/>
              </a:spcBef>
            </a:pPr>
            <a:r>
              <a:rPr lang="en-US" sz="232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Anyone can verify the model’s authenticity by checking its hash on-chain.</a:t>
            </a:r>
          </a:p>
          <a:p>
            <a:pPr algn="l">
              <a:lnSpc>
                <a:spcPts val="3257"/>
              </a:lnSpc>
              <a:spcBef>
                <a:spcPct val="0"/>
              </a:spcBef>
            </a:pPr>
            <a:r>
              <a:rPr lang="en-US" sz="232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Log Prediction Requests and Outcomes Immutably</a:t>
            </a:r>
          </a:p>
          <a:p>
            <a:pPr algn="l">
              <a:lnSpc>
                <a:spcPts val="3257"/>
              </a:lnSpc>
              <a:spcBef>
                <a:spcPct val="0"/>
              </a:spcBef>
            </a:pPr>
          </a:p>
          <a:p>
            <a:pPr algn="l">
              <a:lnSpc>
                <a:spcPts val="3257"/>
              </a:lnSpc>
              <a:spcBef>
                <a:spcPct val="0"/>
              </a:spcBef>
            </a:pPr>
            <a:r>
              <a:rPr lang="en-US" sz="232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32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Every time a user (like a doctor) makes a prediction using the model:</a:t>
            </a:r>
          </a:p>
          <a:p>
            <a:pPr algn="l">
              <a:lnSpc>
                <a:spcPts val="3257"/>
              </a:lnSpc>
              <a:spcBef>
                <a:spcPct val="0"/>
              </a:spcBef>
            </a:pPr>
            <a:r>
              <a:rPr lang="en-US" sz="232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input request, timestamp, predicted result, and confidence score are logged as a blockchain transaction.</a:t>
            </a:r>
          </a:p>
          <a:p>
            <a:pPr algn="l">
              <a:lnSpc>
                <a:spcPts val="3257"/>
              </a:lnSpc>
              <a:spcBef>
                <a:spcPct val="0"/>
              </a:spcBef>
            </a:pPr>
            <a:r>
              <a:rPr lang="en-US" sz="232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creates a permanent, tamper-proof audit trail—helpful for regulatory compliance, accountability, and trust in clinical settings.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525" y="-9525"/>
            <a:ext cx="18307050" cy="1813447"/>
            <a:chOff x="0" y="0"/>
            <a:chExt cx="24409400" cy="24179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3412"/>
              <a:ext cx="24384000" cy="2391165"/>
            </a:xfrm>
            <a:custGeom>
              <a:avLst/>
              <a:gdLst/>
              <a:ahLst/>
              <a:cxnLst/>
              <a:rect r="r" b="b" t="t" l="l"/>
              <a:pathLst>
                <a:path h="239116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391164"/>
                  </a:lnTo>
                  <a:lnTo>
                    <a:pt x="0" y="2391164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09400" cy="2417985"/>
            </a:xfrm>
            <a:custGeom>
              <a:avLst/>
              <a:gdLst/>
              <a:ahLst/>
              <a:cxnLst/>
              <a:rect r="r" b="b" t="t" l="l"/>
              <a:pathLst>
                <a:path h="241798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6035"/>
                    <a:pt x="24409400" y="13412"/>
                  </a:cubicBezTo>
                  <a:lnTo>
                    <a:pt x="24409400" y="2404576"/>
                  </a:lnTo>
                  <a:cubicBezTo>
                    <a:pt x="24409400" y="2411953"/>
                    <a:pt x="24403686" y="2417985"/>
                    <a:pt x="24396700" y="2417985"/>
                  </a:cubicBezTo>
                  <a:lnTo>
                    <a:pt x="12700" y="2417985"/>
                  </a:lnTo>
                  <a:cubicBezTo>
                    <a:pt x="5715" y="2417985"/>
                    <a:pt x="0" y="2411953"/>
                    <a:pt x="0" y="2404576"/>
                  </a:cubicBezTo>
                  <a:lnTo>
                    <a:pt x="0" y="13412"/>
                  </a:lnTo>
                  <a:cubicBezTo>
                    <a:pt x="0" y="6035"/>
                    <a:pt x="5715" y="0"/>
                    <a:pt x="12700" y="0"/>
                  </a:cubicBezTo>
                  <a:moveTo>
                    <a:pt x="12700" y="26823"/>
                  </a:moveTo>
                  <a:lnTo>
                    <a:pt x="12700" y="13412"/>
                  </a:lnTo>
                  <a:lnTo>
                    <a:pt x="25400" y="13412"/>
                  </a:lnTo>
                  <a:lnTo>
                    <a:pt x="25400" y="2404576"/>
                  </a:lnTo>
                  <a:lnTo>
                    <a:pt x="12700" y="2404576"/>
                  </a:lnTo>
                  <a:lnTo>
                    <a:pt x="12700" y="2391165"/>
                  </a:lnTo>
                  <a:lnTo>
                    <a:pt x="24396700" y="2391165"/>
                  </a:lnTo>
                  <a:lnTo>
                    <a:pt x="24396700" y="2404576"/>
                  </a:lnTo>
                  <a:lnTo>
                    <a:pt x="24384000" y="2404576"/>
                  </a:lnTo>
                  <a:lnTo>
                    <a:pt x="24384000" y="13412"/>
                  </a:lnTo>
                  <a:lnTo>
                    <a:pt x="24396700" y="13412"/>
                  </a:lnTo>
                  <a:lnTo>
                    <a:pt x="24396700" y="26823"/>
                  </a:lnTo>
                  <a:lnTo>
                    <a:pt x="12700" y="26823"/>
                  </a:lnTo>
                  <a:close/>
                </a:path>
              </a:pathLst>
            </a:custGeom>
            <a:solidFill>
              <a:srgbClr val="41719C"/>
            </a:solidFill>
          </p:spPr>
        </p:sp>
      </p:grpSp>
      <p:sp>
        <p:nvSpPr>
          <p:cNvPr name="Freeform 6" id="6" descr="http://www.iitrpr.ac.in/sites/default/files/image.jpg"/>
          <p:cNvSpPr/>
          <p:nvPr/>
        </p:nvSpPr>
        <p:spPr>
          <a:xfrm flipH="false" flipV="false" rot="0">
            <a:off x="16656303" y="11816"/>
            <a:ext cx="1631697" cy="1792107"/>
          </a:xfrm>
          <a:custGeom>
            <a:avLst/>
            <a:gdLst/>
            <a:ahLst/>
            <a:cxnLst/>
            <a:rect r="r" b="b" t="t" l="l"/>
            <a:pathLst>
              <a:path h="1792107" w="1631697">
                <a:moveTo>
                  <a:pt x="0" y="0"/>
                </a:moveTo>
                <a:lnTo>
                  <a:pt x="1631697" y="0"/>
                </a:lnTo>
                <a:lnTo>
                  <a:pt x="1631697" y="1792106"/>
                </a:lnTo>
                <a:lnTo>
                  <a:pt x="0" y="179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427557" y="198614"/>
            <a:ext cx="13221585" cy="1418509"/>
            <a:chOff x="0" y="0"/>
            <a:chExt cx="3482228" cy="3735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82228" cy="373599"/>
            </a:xfrm>
            <a:custGeom>
              <a:avLst/>
              <a:gdLst/>
              <a:ahLst/>
              <a:cxnLst/>
              <a:rect r="r" b="b" t="t" l="l"/>
              <a:pathLst>
                <a:path h="373599" w="3482228">
                  <a:moveTo>
                    <a:pt x="0" y="0"/>
                  </a:moveTo>
                  <a:lnTo>
                    <a:pt x="3482228" y="0"/>
                  </a:lnTo>
                  <a:lnTo>
                    <a:pt x="3482228" y="373599"/>
                  </a:lnTo>
                  <a:lnTo>
                    <a:pt x="0" y="373599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3482228" cy="44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b="true" sz="4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CONCLUSION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14350" y="1962896"/>
            <a:ext cx="16346745" cy="7774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112" indent="-279556" lvl="1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project presents an AI-driven diagnostic tool for Retinopathy of Prematurity (ROP), combining the power of deep learning and medical imaging.</a:t>
            </a:r>
          </a:p>
          <a:p>
            <a:pPr algn="l">
              <a:lnSpc>
                <a:spcPts val="3625"/>
              </a:lnSpc>
            </a:pPr>
          </a:p>
          <a:p>
            <a:pPr algn="l" marL="559112" indent="-279556" lvl="1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By preprocessing images and using .npy format, we ensured efficient loading and consistent training input, making the pipeline robust and scalable.</a:t>
            </a:r>
          </a:p>
          <a:p>
            <a:pPr algn="l">
              <a:lnSpc>
                <a:spcPts val="3625"/>
              </a:lnSpc>
            </a:pPr>
          </a:p>
          <a:p>
            <a:pPr algn="l" marL="559112" indent="-279556" lvl="1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choice of ResNet18 provided a balanced trade-off between accuracy, speed, and computational efficiency, enabling real-time diagnosis with high confidence.</a:t>
            </a:r>
          </a:p>
          <a:p>
            <a:pPr algn="l">
              <a:lnSpc>
                <a:spcPts val="3625"/>
              </a:lnSpc>
            </a:pPr>
          </a:p>
          <a:p>
            <a:pPr algn="l" marL="559112" indent="-279556" lvl="1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novel Trust Metric was integrated using prediction confidence, aiding clinical decisions with a layer of interpretability and risk assessment.</a:t>
            </a:r>
          </a:p>
          <a:p>
            <a:pPr algn="l">
              <a:lnSpc>
                <a:spcPts val="3625"/>
              </a:lnSpc>
            </a:pPr>
          </a:p>
          <a:p>
            <a:pPr algn="l" marL="559112" indent="-279556" lvl="1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deployment pipeline includes webcam/image input, brightness histograms, and trust scoring, making the tool practical and user-friendly for real-world healthcare settings.</a:t>
            </a:r>
          </a:p>
          <a:p>
            <a:pPr algn="l">
              <a:lnSpc>
                <a:spcPts val="3625"/>
              </a:lnSpc>
            </a:pPr>
          </a:p>
          <a:p>
            <a:pPr algn="l" marL="559112" indent="-279556" lvl="1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Future integration with blockchain-backed infrastructure opens pathways for secure, traceable, and ethical AI deployment in medical diagnostics.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4048" y="397764"/>
            <a:ext cx="17524574" cy="9498650"/>
            <a:chOff x="0" y="0"/>
            <a:chExt cx="23366098" cy="126648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66095" cy="12664821"/>
            </a:xfrm>
            <a:custGeom>
              <a:avLst/>
              <a:gdLst/>
              <a:ahLst/>
              <a:cxnLst/>
              <a:rect r="r" b="b" t="t" l="l"/>
              <a:pathLst>
                <a:path h="12664821" w="23366095">
                  <a:moveTo>
                    <a:pt x="0" y="0"/>
                  </a:moveTo>
                  <a:lnTo>
                    <a:pt x="23366095" y="0"/>
                  </a:lnTo>
                  <a:lnTo>
                    <a:pt x="23366095" y="12664821"/>
                  </a:lnTo>
                  <a:lnTo>
                    <a:pt x="0" y="12664821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sp>
        <p:nvSpPr>
          <p:cNvPr name="AutoShape 4" id="4"/>
          <p:cNvSpPr/>
          <p:nvPr/>
        </p:nvSpPr>
        <p:spPr>
          <a:xfrm rot="7931">
            <a:off x="887579" y="1785063"/>
            <a:ext cx="16512842" cy="0"/>
          </a:xfrm>
          <a:prstGeom prst="line">
            <a:avLst/>
          </a:prstGeom>
          <a:ln cap="rnd" w="19050">
            <a:solidFill>
              <a:srgbClr val="D2472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84048" y="397764"/>
            <a:ext cx="17524574" cy="9498650"/>
            <a:chOff x="0" y="0"/>
            <a:chExt cx="23366098" cy="126648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366095" cy="12664821"/>
            </a:xfrm>
            <a:custGeom>
              <a:avLst/>
              <a:gdLst/>
              <a:ahLst/>
              <a:cxnLst/>
              <a:rect r="r" b="b" t="t" l="l"/>
              <a:pathLst>
                <a:path h="12664821" w="23366095">
                  <a:moveTo>
                    <a:pt x="0" y="0"/>
                  </a:moveTo>
                  <a:lnTo>
                    <a:pt x="23366095" y="0"/>
                  </a:lnTo>
                  <a:lnTo>
                    <a:pt x="23366095" y="12664821"/>
                  </a:lnTo>
                  <a:lnTo>
                    <a:pt x="0" y="12664821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sp>
        <p:nvSpPr>
          <p:cNvPr name="AutoShape 7" id="7"/>
          <p:cNvSpPr/>
          <p:nvPr/>
        </p:nvSpPr>
        <p:spPr>
          <a:xfrm rot="7931">
            <a:off x="887579" y="1785063"/>
            <a:ext cx="16512842" cy="0"/>
          </a:xfrm>
          <a:prstGeom prst="line">
            <a:avLst/>
          </a:prstGeom>
          <a:ln cap="rnd" w="19050">
            <a:solidFill>
              <a:srgbClr val="D2472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-52422" y="-30873"/>
            <a:ext cx="18340422" cy="1717221"/>
            <a:chOff x="0" y="0"/>
            <a:chExt cx="24453896" cy="22896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23" y="12700"/>
              <a:ext cx="24428450" cy="2264283"/>
            </a:xfrm>
            <a:custGeom>
              <a:avLst/>
              <a:gdLst/>
              <a:ahLst/>
              <a:cxnLst/>
              <a:rect r="r" b="b" t="t" l="l"/>
              <a:pathLst>
                <a:path h="2264283" w="24428450">
                  <a:moveTo>
                    <a:pt x="0" y="0"/>
                  </a:moveTo>
                  <a:lnTo>
                    <a:pt x="24428450" y="0"/>
                  </a:lnTo>
                  <a:lnTo>
                    <a:pt x="24428450" y="2264283"/>
                  </a:lnTo>
                  <a:lnTo>
                    <a:pt x="0" y="2264283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453897" cy="2289683"/>
            </a:xfrm>
            <a:custGeom>
              <a:avLst/>
              <a:gdLst/>
              <a:ahLst/>
              <a:cxnLst/>
              <a:rect r="r" b="b" t="t" l="l"/>
              <a:pathLst>
                <a:path h="2289683" w="24453897">
                  <a:moveTo>
                    <a:pt x="12723" y="0"/>
                  </a:moveTo>
                  <a:lnTo>
                    <a:pt x="24441173" y="0"/>
                  </a:lnTo>
                  <a:cubicBezTo>
                    <a:pt x="24448171" y="0"/>
                    <a:pt x="24453897" y="5715"/>
                    <a:pt x="24453897" y="12700"/>
                  </a:cubicBezTo>
                  <a:lnTo>
                    <a:pt x="24453897" y="2276983"/>
                  </a:lnTo>
                  <a:cubicBezTo>
                    <a:pt x="24453897" y="2283968"/>
                    <a:pt x="24448171" y="2289683"/>
                    <a:pt x="24441173" y="2289683"/>
                  </a:cubicBezTo>
                  <a:lnTo>
                    <a:pt x="12723" y="2289683"/>
                  </a:lnTo>
                  <a:cubicBezTo>
                    <a:pt x="5725" y="2289683"/>
                    <a:pt x="0" y="2283968"/>
                    <a:pt x="0" y="2276983"/>
                  </a:cubicBezTo>
                  <a:lnTo>
                    <a:pt x="0" y="12700"/>
                  </a:lnTo>
                  <a:cubicBezTo>
                    <a:pt x="0" y="5715"/>
                    <a:pt x="5725" y="0"/>
                    <a:pt x="12723" y="0"/>
                  </a:cubicBezTo>
                  <a:moveTo>
                    <a:pt x="12723" y="25400"/>
                  </a:moveTo>
                  <a:lnTo>
                    <a:pt x="12723" y="12700"/>
                  </a:lnTo>
                  <a:lnTo>
                    <a:pt x="25446" y="12700"/>
                  </a:lnTo>
                  <a:lnTo>
                    <a:pt x="25446" y="2276983"/>
                  </a:lnTo>
                  <a:lnTo>
                    <a:pt x="12723" y="2276983"/>
                  </a:lnTo>
                  <a:lnTo>
                    <a:pt x="12723" y="2264283"/>
                  </a:lnTo>
                  <a:lnTo>
                    <a:pt x="24441173" y="2264283"/>
                  </a:lnTo>
                  <a:lnTo>
                    <a:pt x="24441173" y="2276983"/>
                  </a:lnTo>
                  <a:lnTo>
                    <a:pt x="24428450" y="2276983"/>
                  </a:lnTo>
                  <a:lnTo>
                    <a:pt x="24428450" y="12700"/>
                  </a:lnTo>
                  <a:lnTo>
                    <a:pt x="24441173" y="12700"/>
                  </a:lnTo>
                  <a:lnTo>
                    <a:pt x="24441173" y="25400"/>
                  </a:lnTo>
                  <a:lnTo>
                    <a:pt x="12723" y="25400"/>
                  </a:lnTo>
                  <a:close/>
                </a:path>
              </a:pathLst>
            </a:custGeom>
            <a:solidFill>
              <a:srgbClr val="41719C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48303" y="383485"/>
            <a:ext cx="3730158" cy="944463"/>
            <a:chOff x="0" y="0"/>
            <a:chExt cx="4973544" cy="12592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73544" cy="1259284"/>
            </a:xfrm>
            <a:custGeom>
              <a:avLst/>
              <a:gdLst/>
              <a:ahLst/>
              <a:cxnLst/>
              <a:rect r="r" b="b" t="t" l="l"/>
              <a:pathLst>
                <a:path h="1259284" w="4973544">
                  <a:moveTo>
                    <a:pt x="0" y="0"/>
                  </a:moveTo>
                  <a:lnTo>
                    <a:pt x="4973544" y="0"/>
                  </a:lnTo>
                  <a:lnTo>
                    <a:pt x="4973544" y="1259284"/>
                  </a:lnTo>
                  <a:lnTo>
                    <a:pt x="0" y="1259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4973544" cy="124975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OBJECTIVE </a:t>
              </a:r>
            </a:p>
          </p:txBody>
        </p:sp>
      </p:grpSp>
      <p:sp>
        <p:nvSpPr>
          <p:cNvPr name="Freeform 14" id="14" descr="http://www.iitrpr.ac.in/sites/default/files/image.jpg"/>
          <p:cNvSpPr/>
          <p:nvPr/>
        </p:nvSpPr>
        <p:spPr>
          <a:xfrm flipH="false" flipV="false" rot="0">
            <a:off x="16656303" y="11816"/>
            <a:ext cx="1631697" cy="1792107"/>
          </a:xfrm>
          <a:custGeom>
            <a:avLst/>
            <a:gdLst/>
            <a:ahLst/>
            <a:cxnLst/>
            <a:rect r="r" b="b" t="t" l="l"/>
            <a:pathLst>
              <a:path h="1792107" w="1631697">
                <a:moveTo>
                  <a:pt x="0" y="0"/>
                </a:moveTo>
                <a:lnTo>
                  <a:pt x="1631697" y="0"/>
                </a:lnTo>
                <a:lnTo>
                  <a:pt x="1631697" y="1792106"/>
                </a:lnTo>
                <a:lnTo>
                  <a:pt x="0" y="179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7601" y="2143625"/>
            <a:ext cx="11735357" cy="83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1"/>
              </a:lnSpc>
              <a:spcBef>
                <a:spcPct val="0"/>
              </a:spcBef>
            </a:pPr>
            <a:r>
              <a:rPr lang="en-US" b="true" sz="243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 Of this Project</a:t>
            </a:r>
          </a:p>
          <a:p>
            <a:pPr algn="l">
              <a:lnSpc>
                <a:spcPts val="3411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48303" y="2929457"/>
            <a:ext cx="16656303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primary goal of this project is to develop a machine learning model that can predict early symptoms of retinopathy in humans by analyzing retinal images. By leveraging a dataset from a Human Retinopathy Biobank, the project aims to facilitate early diagnosis and intervention, potentially preventing the progression of retinopathy and reducing the risk of vision loss.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6277904" y="4559416"/>
            <a:ext cx="17524574" cy="404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1"/>
              </a:lnSpc>
              <a:spcBef>
                <a:spcPct val="0"/>
              </a:spcBef>
            </a:pPr>
            <a:r>
              <a:rPr lang="en-US" b="true" sz="243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 Provided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970159" y="5278573"/>
            <a:ext cx="175245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have provided Three set of Rop images named AROP1, AROP2, and NORMAL ROP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745601" y="5984957"/>
            <a:ext cx="3879205" cy="3020970"/>
          </a:xfrm>
          <a:custGeom>
            <a:avLst/>
            <a:gdLst/>
            <a:ahLst/>
            <a:cxnLst/>
            <a:rect r="r" b="b" t="t" l="l"/>
            <a:pathLst>
              <a:path h="3020970" w="3879205">
                <a:moveTo>
                  <a:pt x="0" y="0"/>
                </a:moveTo>
                <a:lnTo>
                  <a:pt x="3879206" y="0"/>
                </a:lnTo>
                <a:lnTo>
                  <a:pt x="3879206" y="3020970"/>
                </a:lnTo>
                <a:lnTo>
                  <a:pt x="0" y="3020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834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951274" y="5968156"/>
            <a:ext cx="4050361" cy="3037770"/>
          </a:xfrm>
          <a:custGeom>
            <a:avLst/>
            <a:gdLst/>
            <a:ahLst/>
            <a:cxnLst/>
            <a:rect r="r" b="b" t="t" l="l"/>
            <a:pathLst>
              <a:path h="3037770" w="4050361">
                <a:moveTo>
                  <a:pt x="0" y="0"/>
                </a:moveTo>
                <a:lnTo>
                  <a:pt x="4050361" y="0"/>
                </a:lnTo>
                <a:lnTo>
                  <a:pt x="4050361" y="3037771"/>
                </a:lnTo>
                <a:lnTo>
                  <a:pt x="0" y="3037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558121" y="5913838"/>
            <a:ext cx="3996294" cy="2997220"/>
          </a:xfrm>
          <a:custGeom>
            <a:avLst/>
            <a:gdLst/>
            <a:ahLst/>
            <a:cxnLst/>
            <a:rect r="r" b="b" t="t" l="l"/>
            <a:pathLst>
              <a:path h="2997220" w="3996294">
                <a:moveTo>
                  <a:pt x="0" y="0"/>
                </a:moveTo>
                <a:lnTo>
                  <a:pt x="3996294" y="0"/>
                </a:lnTo>
                <a:lnTo>
                  <a:pt x="3996294" y="2997220"/>
                </a:lnTo>
                <a:lnTo>
                  <a:pt x="0" y="2997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-5077083" y="9210675"/>
            <a:ext cx="175245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AROP1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52422" y="9244052"/>
            <a:ext cx="175245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AROP1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793981" y="9210675"/>
            <a:ext cx="175245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Normal ROP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82239" y="9210675"/>
            <a:ext cx="636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 . 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151929" y="9244052"/>
            <a:ext cx="64412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 . 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14688" y="9210675"/>
            <a:ext cx="6504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 . 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42056" y="2290768"/>
          <a:ext cx="17603887" cy="6967532"/>
        </p:xfrm>
        <a:graphic>
          <a:graphicData uri="http://schemas.openxmlformats.org/drawingml/2006/table">
            <a:tbl>
              <a:tblPr/>
              <a:tblGrid>
                <a:gridCol w="5542223"/>
                <a:gridCol w="4020555"/>
                <a:gridCol w="4020555"/>
                <a:gridCol w="4020555"/>
              </a:tblGrid>
              <a:tr h="13772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CONTENT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NORMALROP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AROP1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AROP2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72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Brightness &amp; Contrast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Balanced brightness and contrast, showing detailed vessel structures naturally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Higher brightness with well-defined vascular structures. Some areas appear overexposed.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Lower brightness and contrast. The vascular structures are faint and less prominent.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67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Pixel Density (Vascular Sharpness)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Highest edge density, meaning well-defined and naturally strong vascular structures.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Moderate edge density, with clear but slightly blurred vessel structures.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Lowest edge density, indicating weak vascular structures.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62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Clarity and Potential ROP Severity Indications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Clearly visible and well-defined vessel networks.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Somewhat visible but slightly diffused vessel patterns.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Vessels appear more fragmented and less structured.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52422" y="0"/>
            <a:ext cx="18340422" cy="1916905"/>
            <a:chOff x="0" y="0"/>
            <a:chExt cx="24453896" cy="25558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23" y="14177"/>
              <a:ext cx="24428450" cy="2527580"/>
            </a:xfrm>
            <a:custGeom>
              <a:avLst/>
              <a:gdLst/>
              <a:ahLst/>
              <a:cxnLst/>
              <a:rect r="r" b="b" t="t" l="l"/>
              <a:pathLst>
                <a:path h="2527580" w="24428450">
                  <a:moveTo>
                    <a:pt x="0" y="0"/>
                  </a:moveTo>
                  <a:lnTo>
                    <a:pt x="24428450" y="0"/>
                  </a:lnTo>
                  <a:lnTo>
                    <a:pt x="24428450" y="2527580"/>
                  </a:lnTo>
                  <a:lnTo>
                    <a:pt x="0" y="2527580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53897" cy="2555928"/>
            </a:xfrm>
            <a:custGeom>
              <a:avLst/>
              <a:gdLst/>
              <a:ahLst/>
              <a:cxnLst/>
              <a:rect r="r" b="b" t="t" l="l"/>
              <a:pathLst>
                <a:path h="2555928" w="24453897">
                  <a:moveTo>
                    <a:pt x="12723" y="0"/>
                  </a:moveTo>
                  <a:lnTo>
                    <a:pt x="24441173" y="0"/>
                  </a:lnTo>
                  <a:cubicBezTo>
                    <a:pt x="24448171" y="0"/>
                    <a:pt x="24453897" y="6380"/>
                    <a:pt x="24453897" y="14177"/>
                  </a:cubicBezTo>
                  <a:lnTo>
                    <a:pt x="24453897" y="2541757"/>
                  </a:lnTo>
                  <a:cubicBezTo>
                    <a:pt x="24453897" y="2549555"/>
                    <a:pt x="24448171" y="2555928"/>
                    <a:pt x="24441173" y="2555928"/>
                  </a:cubicBezTo>
                  <a:lnTo>
                    <a:pt x="12723" y="2555928"/>
                  </a:lnTo>
                  <a:cubicBezTo>
                    <a:pt x="5725" y="2555928"/>
                    <a:pt x="0" y="2549555"/>
                    <a:pt x="0" y="2541757"/>
                  </a:cubicBezTo>
                  <a:lnTo>
                    <a:pt x="0" y="14177"/>
                  </a:lnTo>
                  <a:cubicBezTo>
                    <a:pt x="0" y="6380"/>
                    <a:pt x="5725" y="0"/>
                    <a:pt x="12723" y="0"/>
                  </a:cubicBezTo>
                  <a:moveTo>
                    <a:pt x="12723" y="28354"/>
                  </a:moveTo>
                  <a:lnTo>
                    <a:pt x="12723" y="14177"/>
                  </a:lnTo>
                  <a:lnTo>
                    <a:pt x="25446" y="14177"/>
                  </a:lnTo>
                  <a:lnTo>
                    <a:pt x="25446" y="2541757"/>
                  </a:lnTo>
                  <a:lnTo>
                    <a:pt x="12723" y="2541757"/>
                  </a:lnTo>
                  <a:lnTo>
                    <a:pt x="12723" y="2527580"/>
                  </a:lnTo>
                  <a:lnTo>
                    <a:pt x="24441173" y="2527580"/>
                  </a:lnTo>
                  <a:lnTo>
                    <a:pt x="24441173" y="2541757"/>
                  </a:lnTo>
                  <a:lnTo>
                    <a:pt x="24428450" y="2541757"/>
                  </a:lnTo>
                  <a:lnTo>
                    <a:pt x="24428450" y="14177"/>
                  </a:lnTo>
                  <a:lnTo>
                    <a:pt x="24441173" y="14177"/>
                  </a:lnTo>
                  <a:lnTo>
                    <a:pt x="24441173" y="28354"/>
                  </a:lnTo>
                  <a:lnTo>
                    <a:pt x="12723" y="28354"/>
                  </a:lnTo>
                  <a:close/>
                </a:path>
              </a:pathLst>
            </a:custGeom>
            <a:solidFill>
              <a:srgbClr val="41719C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9942" y="104817"/>
            <a:ext cx="12804449" cy="1668363"/>
            <a:chOff x="0" y="0"/>
            <a:chExt cx="17072599" cy="22244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72598" cy="2224484"/>
            </a:xfrm>
            <a:custGeom>
              <a:avLst/>
              <a:gdLst/>
              <a:ahLst/>
              <a:cxnLst/>
              <a:rect r="r" b="b" t="t" l="l"/>
              <a:pathLst>
                <a:path h="2224484" w="17072598">
                  <a:moveTo>
                    <a:pt x="0" y="0"/>
                  </a:moveTo>
                  <a:lnTo>
                    <a:pt x="17072598" y="0"/>
                  </a:lnTo>
                  <a:lnTo>
                    <a:pt x="17072598" y="2224484"/>
                  </a:lnTo>
                  <a:lnTo>
                    <a:pt x="0" y="2224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17072599" cy="221495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Difference between the AROP1, AROP2, and NORMALROP </a:t>
              </a:r>
            </a:p>
          </p:txBody>
        </p:sp>
      </p:grpSp>
      <p:sp>
        <p:nvSpPr>
          <p:cNvPr name="Freeform 10" id="10" descr="http://www.iitrpr.ac.in/sites/default/files/image.jpg"/>
          <p:cNvSpPr/>
          <p:nvPr/>
        </p:nvSpPr>
        <p:spPr>
          <a:xfrm flipH="false" flipV="false" rot="0">
            <a:off x="16656303" y="11816"/>
            <a:ext cx="1631697" cy="1792107"/>
          </a:xfrm>
          <a:custGeom>
            <a:avLst/>
            <a:gdLst/>
            <a:ahLst/>
            <a:cxnLst/>
            <a:rect r="r" b="b" t="t" l="l"/>
            <a:pathLst>
              <a:path h="1792107" w="1631697">
                <a:moveTo>
                  <a:pt x="0" y="0"/>
                </a:moveTo>
                <a:lnTo>
                  <a:pt x="1631697" y="0"/>
                </a:lnTo>
                <a:lnTo>
                  <a:pt x="1631697" y="1792106"/>
                </a:lnTo>
                <a:lnTo>
                  <a:pt x="0" y="179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4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11613"/>
            <a:ext cx="7122625" cy="7497500"/>
          </a:xfrm>
          <a:custGeom>
            <a:avLst/>
            <a:gdLst/>
            <a:ahLst/>
            <a:cxnLst/>
            <a:rect r="r" b="b" t="t" l="l"/>
            <a:pathLst>
              <a:path h="7497500" w="7122625">
                <a:moveTo>
                  <a:pt x="0" y="0"/>
                </a:moveTo>
                <a:lnTo>
                  <a:pt x="7122625" y="0"/>
                </a:lnTo>
                <a:lnTo>
                  <a:pt x="7122625" y="7497499"/>
                </a:lnTo>
                <a:lnTo>
                  <a:pt x="0" y="7497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67076" y="2193940"/>
            <a:ext cx="8342933" cy="5203904"/>
          </a:xfrm>
          <a:custGeom>
            <a:avLst/>
            <a:gdLst/>
            <a:ahLst/>
            <a:cxnLst/>
            <a:rect r="r" b="b" t="t" l="l"/>
            <a:pathLst>
              <a:path h="5203904" w="8342933">
                <a:moveTo>
                  <a:pt x="0" y="0"/>
                </a:moveTo>
                <a:lnTo>
                  <a:pt x="8342933" y="0"/>
                </a:lnTo>
                <a:lnTo>
                  <a:pt x="8342933" y="5203905"/>
                </a:lnTo>
                <a:lnTo>
                  <a:pt x="0" y="52039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9525" y="-9525"/>
            <a:ext cx="18297525" cy="1813447"/>
            <a:chOff x="0" y="0"/>
            <a:chExt cx="24396700" cy="24179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693" y="13412"/>
              <a:ext cx="24371313" cy="2391165"/>
            </a:xfrm>
            <a:custGeom>
              <a:avLst/>
              <a:gdLst/>
              <a:ahLst/>
              <a:cxnLst/>
              <a:rect r="r" b="b" t="t" l="l"/>
              <a:pathLst>
                <a:path h="2391165" w="24371313">
                  <a:moveTo>
                    <a:pt x="0" y="0"/>
                  </a:moveTo>
                  <a:lnTo>
                    <a:pt x="24371313" y="0"/>
                  </a:lnTo>
                  <a:lnTo>
                    <a:pt x="24371313" y="2391164"/>
                  </a:lnTo>
                  <a:lnTo>
                    <a:pt x="0" y="2391164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96700" cy="2417985"/>
            </a:xfrm>
            <a:custGeom>
              <a:avLst/>
              <a:gdLst/>
              <a:ahLst/>
              <a:cxnLst/>
              <a:rect r="r" b="b" t="t" l="l"/>
              <a:pathLst>
                <a:path h="2417985" w="24396700">
                  <a:moveTo>
                    <a:pt x="12693" y="0"/>
                  </a:moveTo>
                  <a:lnTo>
                    <a:pt x="24384006" y="0"/>
                  </a:lnTo>
                  <a:cubicBezTo>
                    <a:pt x="24390989" y="0"/>
                    <a:pt x="24396700" y="6035"/>
                    <a:pt x="24396700" y="13412"/>
                  </a:cubicBezTo>
                  <a:lnTo>
                    <a:pt x="24396700" y="2404576"/>
                  </a:lnTo>
                  <a:cubicBezTo>
                    <a:pt x="24396700" y="2411953"/>
                    <a:pt x="24390989" y="2417985"/>
                    <a:pt x="24384006" y="2417985"/>
                  </a:cubicBezTo>
                  <a:lnTo>
                    <a:pt x="12693" y="2417985"/>
                  </a:lnTo>
                  <a:cubicBezTo>
                    <a:pt x="5712" y="2417985"/>
                    <a:pt x="0" y="2411953"/>
                    <a:pt x="0" y="2404576"/>
                  </a:cubicBezTo>
                  <a:lnTo>
                    <a:pt x="0" y="13412"/>
                  </a:lnTo>
                  <a:cubicBezTo>
                    <a:pt x="0" y="6035"/>
                    <a:pt x="5712" y="0"/>
                    <a:pt x="12693" y="0"/>
                  </a:cubicBezTo>
                  <a:moveTo>
                    <a:pt x="12693" y="26823"/>
                  </a:moveTo>
                  <a:lnTo>
                    <a:pt x="12693" y="13412"/>
                  </a:lnTo>
                  <a:lnTo>
                    <a:pt x="25387" y="13412"/>
                  </a:lnTo>
                  <a:lnTo>
                    <a:pt x="25387" y="2404576"/>
                  </a:lnTo>
                  <a:lnTo>
                    <a:pt x="12693" y="2404576"/>
                  </a:lnTo>
                  <a:lnTo>
                    <a:pt x="12693" y="2391165"/>
                  </a:lnTo>
                  <a:lnTo>
                    <a:pt x="24384006" y="2391165"/>
                  </a:lnTo>
                  <a:lnTo>
                    <a:pt x="24384006" y="2404576"/>
                  </a:lnTo>
                  <a:lnTo>
                    <a:pt x="24371314" y="2404576"/>
                  </a:lnTo>
                  <a:lnTo>
                    <a:pt x="24371314" y="13412"/>
                  </a:lnTo>
                  <a:lnTo>
                    <a:pt x="24384006" y="13412"/>
                  </a:lnTo>
                  <a:lnTo>
                    <a:pt x="24384006" y="26823"/>
                  </a:lnTo>
                  <a:lnTo>
                    <a:pt x="12693" y="26823"/>
                  </a:lnTo>
                  <a:close/>
                </a:path>
              </a:pathLst>
            </a:custGeom>
            <a:solidFill>
              <a:srgbClr val="41719C"/>
            </a:solidFill>
          </p:spPr>
        </p:sp>
      </p:grpSp>
      <p:sp>
        <p:nvSpPr>
          <p:cNvPr name="Freeform 8" id="8" descr="http://www.iitrpr.ac.in/sites/default/files/image.jpg"/>
          <p:cNvSpPr/>
          <p:nvPr/>
        </p:nvSpPr>
        <p:spPr>
          <a:xfrm flipH="false" flipV="false" rot="0">
            <a:off x="16656303" y="11816"/>
            <a:ext cx="1631697" cy="1792107"/>
          </a:xfrm>
          <a:custGeom>
            <a:avLst/>
            <a:gdLst/>
            <a:ahLst/>
            <a:cxnLst/>
            <a:rect r="r" b="b" t="t" l="l"/>
            <a:pathLst>
              <a:path h="1792107" w="1631697">
                <a:moveTo>
                  <a:pt x="0" y="0"/>
                </a:moveTo>
                <a:lnTo>
                  <a:pt x="1631697" y="0"/>
                </a:lnTo>
                <a:lnTo>
                  <a:pt x="1631697" y="1792106"/>
                </a:lnTo>
                <a:lnTo>
                  <a:pt x="0" y="1792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765152" y="7545728"/>
            <a:ext cx="64686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 . 5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5218" y="424967"/>
            <a:ext cx="11266801" cy="944463"/>
            <a:chOff x="0" y="0"/>
            <a:chExt cx="15022401" cy="12592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022401" cy="1259284"/>
            </a:xfrm>
            <a:custGeom>
              <a:avLst/>
              <a:gdLst/>
              <a:ahLst/>
              <a:cxnLst/>
              <a:rect r="r" b="b" t="t" l="l"/>
              <a:pathLst>
                <a:path h="1259284" w="15022401">
                  <a:moveTo>
                    <a:pt x="0" y="0"/>
                  </a:moveTo>
                  <a:lnTo>
                    <a:pt x="15022401" y="0"/>
                  </a:lnTo>
                  <a:lnTo>
                    <a:pt x="15022401" y="1259284"/>
                  </a:lnTo>
                  <a:lnTo>
                    <a:pt x="0" y="1259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15022401" cy="124975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GRAPH SHOWING THE DIFFERENCE  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738027" y="7520328"/>
            <a:ext cx="568462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Edge Pixel Comparision for AROP1 , AROP2, AND NORMALROP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33254" y="2143069"/>
            <a:ext cx="425574" cy="566744"/>
          </a:xfrm>
          <a:custGeom>
            <a:avLst/>
            <a:gdLst/>
            <a:ahLst/>
            <a:cxnLst/>
            <a:rect r="r" b="b" t="t" l="l"/>
            <a:pathLst>
              <a:path h="566744" w="425574">
                <a:moveTo>
                  <a:pt x="0" y="0"/>
                </a:moveTo>
                <a:lnTo>
                  <a:pt x="425574" y="0"/>
                </a:lnTo>
                <a:lnTo>
                  <a:pt x="425574" y="566745"/>
                </a:lnTo>
                <a:lnTo>
                  <a:pt x="0" y="566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9525" y="-9525"/>
            <a:ext cx="18297525" cy="1717221"/>
            <a:chOff x="0" y="0"/>
            <a:chExt cx="24396700" cy="22896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693" y="12700"/>
              <a:ext cx="24371313" cy="2264283"/>
            </a:xfrm>
            <a:custGeom>
              <a:avLst/>
              <a:gdLst/>
              <a:ahLst/>
              <a:cxnLst/>
              <a:rect r="r" b="b" t="t" l="l"/>
              <a:pathLst>
                <a:path h="2264283" w="24371313">
                  <a:moveTo>
                    <a:pt x="0" y="0"/>
                  </a:moveTo>
                  <a:lnTo>
                    <a:pt x="24371313" y="0"/>
                  </a:lnTo>
                  <a:lnTo>
                    <a:pt x="24371313" y="2264283"/>
                  </a:lnTo>
                  <a:lnTo>
                    <a:pt x="0" y="2264283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96700" cy="2289683"/>
            </a:xfrm>
            <a:custGeom>
              <a:avLst/>
              <a:gdLst/>
              <a:ahLst/>
              <a:cxnLst/>
              <a:rect r="r" b="b" t="t" l="l"/>
              <a:pathLst>
                <a:path h="2289683" w="24396700">
                  <a:moveTo>
                    <a:pt x="12693" y="0"/>
                  </a:moveTo>
                  <a:lnTo>
                    <a:pt x="24384006" y="0"/>
                  </a:lnTo>
                  <a:cubicBezTo>
                    <a:pt x="24390989" y="0"/>
                    <a:pt x="24396700" y="5715"/>
                    <a:pt x="24396700" y="12700"/>
                  </a:cubicBezTo>
                  <a:lnTo>
                    <a:pt x="24396700" y="2276983"/>
                  </a:lnTo>
                  <a:cubicBezTo>
                    <a:pt x="24396700" y="2283968"/>
                    <a:pt x="24390989" y="2289683"/>
                    <a:pt x="24384006" y="2289683"/>
                  </a:cubicBezTo>
                  <a:lnTo>
                    <a:pt x="12693" y="2289683"/>
                  </a:lnTo>
                  <a:cubicBezTo>
                    <a:pt x="5712" y="2289683"/>
                    <a:pt x="0" y="2283968"/>
                    <a:pt x="0" y="2276983"/>
                  </a:cubicBezTo>
                  <a:lnTo>
                    <a:pt x="0" y="12700"/>
                  </a:lnTo>
                  <a:cubicBezTo>
                    <a:pt x="0" y="5715"/>
                    <a:pt x="5712" y="0"/>
                    <a:pt x="12693" y="0"/>
                  </a:cubicBezTo>
                  <a:moveTo>
                    <a:pt x="12693" y="25400"/>
                  </a:moveTo>
                  <a:lnTo>
                    <a:pt x="12693" y="12700"/>
                  </a:lnTo>
                  <a:lnTo>
                    <a:pt x="25387" y="12700"/>
                  </a:lnTo>
                  <a:lnTo>
                    <a:pt x="25387" y="2276983"/>
                  </a:lnTo>
                  <a:lnTo>
                    <a:pt x="12693" y="2276983"/>
                  </a:lnTo>
                  <a:lnTo>
                    <a:pt x="12693" y="2264283"/>
                  </a:lnTo>
                  <a:lnTo>
                    <a:pt x="24384006" y="2264283"/>
                  </a:lnTo>
                  <a:lnTo>
                    <a:pt x="24384006" y="2276983"/>
                  </a:lnTo>
                  <a:lnTo>
                    <a:pt x="24371314" y="2276983"/>
                  </a:lnTo>
                  <a:lnTo>
                    <a:pt x="24371314" y="12700"/>
                  </a:lnTo>
                  <a:lnTo>
                    <a:pt x="24384006" y="12700"/>
                  </a:lnTo>
                  <a:lnTo>
                    <a:pt x="24384006" y="25400"/>
                  </a:lnTo>
                  <a:lnTo>
                    <a:pt x="12693" y="25400"/>
                  </a:lnTo>
                  <a:close/>
                </a:path>
              </a:pathLst>
            </a:custGeom>
            <a:solidFill>
              <a:srgbClr val="41719C"/>
            </a:solidFill>
          </p:spPr>
        </p:sp>
      </p:grpSp>
      <p:sp>
        <p:nvSpPr>
          <p:cNvPr name="Freeform 7" id="7" descr="http://www.iitrpr.ac.in/sites/default/files/image.jpg"/>
          <p:cNvSpPr/>
          <p:nvPr/>
        </p:nvSpPr>
        <p:spPr>
          <a:xfrm flipH="false" flipV="false" rot="0">
            <a:off x="16443452" y="0"/>
            <a:ext cx="1631697" cy="1792107"/>
          </a:xfrm>
          <a:custGeom>
            <a:avLst/>
            <a:gdLst/>
            <a:ahLst/>
            <a:cxnLst/>
            <a:rect r="r" b="b" t="t" l="l"/>
            <a:pathLst>
              <a:path h="1792107" w="1631697">
                <a:moveTo>
                  <a:pt x="0" y="0"/>
                </a:moveTo>
                <a:lnTo>
                  <a:pt x="1631696" y="0"/>
                </a:lnTo>
                <a:lnTo>
                  <a:pt x="1631696" y="1792107"/>
                </a:lnTo>
                <a:lnTo>
                  <a:pt x="0" y="17921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4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48303" y="383486"/>
            <a:ext cx="7816265" cy="888504"/>
            <a:chOff x="0" y="0"/>
            <a:chExt cx="10421686" cy="11846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21686" cy="1184672"/>
            </a:xfrm>
            <a:custGeom>
              <a:avLst/>
              <a:gdLst/>
              <a:ahLst/>
              <a:cxnLst/>
              <a:rect r="r" b="b" t="t" l="l"/>
              <a:pathLst>
                <a:path h="1184672" w="10421686">
                  <a:moveTo>
                    <a:pt x="0" y="0"/>
                  </a:moveTo>
                  <a:lnTo>
                    <a:pt x="10421686" y="0"/>
                  </a:lnTo>
                  <a:lnTo>
                    <a:pt x="10421686" y="1184672"/>
                  </a:lnTo>
                  <a:lnTo>
                    <a:pt x="0" y="1184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0421686" cy="1194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Road Map to the project </a:t>
              </a:r>
            </a:p>
          </p:txBody>
        </p:sp>
      </p:grpSp>
      <p:graphicFrame>
        <p:nvGraphicFramePr>
          <p:cNvPr name="Object 11" id="11"/>
          <p:cNvGraphicFramePr/>
          <p:nvPr/>
        </p:nvGraphicFramePr>
        <p:xfrm>
          <a:off x="1472677" y="2426442"/>
          <a:ext cx="2514600" cy="3352800"/>
        </p:xfrm>
        <a:graphic>
          <a:graphicData uri="http://schemas.openxmlformats.org/presentationml/2006/ole">
            <p:oleObj imgW="3175000" imgH="40132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28696" y="638810"/>
            <a:ext cx="9630609" cy="88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b="true" sz="5099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Self Supervised Learning (SSL)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525" y="-9525"/>
            <a:ext cx="18297525" cy="1813447"/>
            <a:chOff x="0" y="0"/>
            <a:chExt cx="24396700" cy="24179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693" y="13412"/>
              <a:ext cx="24371313" cy="2391165"/>
            </a:xfrm>
            <a:custGeom>
              <a:avLst/>
              <a:gdLst/>
              <a:ahLst/>
              <a:cxnLst/>
              <a:rect r="r" b="b" t="t" l="l"/>
              <a:pathLst>
                <a:path h="2391165" w="24371313">
                  <a:moveTo>
                    <a:pt x="0" y="0"/>
                  </a:moveTo>
                  <a:lnTo>
                    <a:pt x="24371313" y="0"/>
                  </a:lnTo>
                  <a:lnTo>
                    <a:pt x="24371313" y="2391164"/>
                  </a:lnTo>
                  <a:lnTo>
                    <a:pt x="0" y="2391164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96700" cy="2417985"/>
            </a:xfrm>
            <a:custGeom>
              <a:avLst/>
              <a:gdLst/>
              <a:ahLst/>
              <a:cxnLst/>
              <a:rect r="r" b="b" t="t" l="l"/>
              <a:pathLst>
                <a:path h="2417985" w="24396700">
                  <a:moveTo>
                    <a:pt x="12693" y="0"/>
                  </a:moveTo>
                  <a:lnTo>
                    <a:pt x="24384006" y="0"/>
                  </a:lnTo>
                  <a:cubicBezTo>
                    <a:pt x="24390989" y="0"/>
                    <a:pt x="24396700" y="6035"/>
                    <a:pt x="24396700" y="13412"/>
                  </a:cubicBezTo>
                  <a:lnTo>
                    <a:pt x="24396700" y="2404576"/>
                  </a:lnTo>
                  <a:cubicBezTo>
                    <a:pt x="24396700" y="2411953"/>
                    <a:pt x="24390989" y="2417985"/>
                    <a:pt x="24384006" y="2417985"/>
                  </a:cubicBezTo>
                  <a:lnTo>
                    <a:pt x="12693" y="2417985"/>
                  </a:lnTo>
                  <a:cubicBezTo>
                    <a:pt x="5712" y="2417985"/>
                    <a:pt x="0" y="2411953"/>
                    <a:pt x="0" y="2404576"/>
                  </a:cubicBezTo>
                  <a:lnTo>
                    <a:pt x="0" y="13412"/>
                  </a:lnTo>
                  <a:cubicBezTo>
                    <a:pt x="0" y="6035"/>
                    <a:pt x="5712" y="0"/>
                    <a:pt x="12693" y="0"/>
                  </a:cubicBezTo>
                  <a:moveTo>
                    <a:pt x="12693" y="26823"/>
                  </a:moveTo>
                  <a:lnTo>
                    <a:pt x="12693" y="13412"/>
                  </a:lnTo>
                  <a:lnTo>
                    <a:pt x="25387" y="13412"/>
                  </a:lnTo>
                  <a:lnTo>
                    <a:pt x="25387" y="2404576"/>
                  </a:lnTo>
                  <a:lnTo>
                    <a:pt x="12693" y="2404576"/>
                  </a:lnTo>
                  <a:lnTo>
                    <a:pt x="12693" y="2391165"/>
                  </a:lnTo>
                  <a:lnTo>
                    <a:pt x="24384006" y="2391165"/>
                  </a:lnTo>
                  <a:lnTo>
                    <a:pt x="24384006" y="2404576"/>
                  </a:lnTo>
                  <a:lnTo>
                    <a:pt x="24371314" y="2404576"/>
                  </a:lnTo>
                  <a:lnTo>
                    <a:pt x="24371314" y="13412"/>
                  </a:lnTo>
                  <a:lnTo>
                    <a:pt x="24384006" y="13412"/>
                  </a:lnTo>
                  <a:lnTo>
                    <a:pt x="24384006" y="26823"/>
                  </a:lnTo>
                  <a:lnTo>
                    <a:pt x="12693" y="26823"/>
                  </a:lnTo>
                  <a:close/>
                </a:path>
              </a:pathLst>
            </a:custGeom>
            <a:solidFill>
              <a:srgbClr val="41719C"/>
            </a:solidFill>
          </p:spPr>
        </p:sp>
      </p:grpSp>
      <p:sp>
        <p:nvSpPr>
          <p:cNvPr name="Freeform 6" id="6" descr="http://www.iitrpr.ac.in/sites/default/files/image.jpg"/>
          <p:cNvSpPr/>
          <p:nvPr/>
        </p:nvSpPr>
        <p:spPr>
          <a:xfrm flipH="false" flipV="false" rot="0">
            <a:off x="16656303" y="11816"/>
            <a:ext cx="1631697" cy="1792107"/>
          </a:xfrm>
          <a:custGeom>
            <a:avLst/>
            <a:gdLst/>
            <a:ahLst/>
            <a:cxnLst/>
            <a:rect r="r" b="b" t="t" l="l"/>
            <a:pathLst>
              <a:path h="1792107" w="1631697">
                <a:moveTo>
                  <a:pt x="0" y="0"/>
                </a:moveTo>
                <a:lnTo>
                  <a:pt x="1631697" y="0"/>
                </a:lnTo>
                <a:lnTo>
                  <a:pt x="1631697" y="1792106"/>
                </a:lnTo>
                <a:lnTo>
                  <a:pt x="0" y="179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46836" y="112144"/>
            <a:ext cx="7699045" cy="1570109"/>
            <a:chOff x="0" y="0"/>
            <a:chExt cx="2027732" cy="4135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27732" cy="413527"/>
            </a:xfrm>
            <a:custGeom>
              <a:avLst/>
              <a:gdLst/>
              <a:ahLst/>
              <a:cxnLst/>
              <a:rect r="r" b="b" t="t" l="l"/>
              <a:pathLst>
                <a:path h="413527" w="2027732">
                  <a:moveTo>
                    <a:pt x="0" y="0"/>
                  </a:moveTo>
                  <a:lnTo>
                    <a:pt x="2027732" y="0"/>
                  </a:lnTo>
                  <a:lnTo>
                    <a:pt x="2027732" y="413527"/>
                  </a:lnTo>
                  <a:lnTo>
                    <a:pt x="0" y="413527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027732" cy="480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5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PREPROCESSING OF DATASET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4307" y="1952937"/>
            <a:ext cx="17863693" cy="7465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8"/>
              </a:lnSpc>
              <a:spcBef>
                <a:spcPct val="0"/>
              </a:spcBef>
            </a:pPr>
            <a:r>
              <a:rPr lang="en-US" sz="27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7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Image Preprocessing?</a:t>
            </a:r>
          </a:p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sz="26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crucial step to convert raw image data into a clean and consistent format suitable for deep learning models.</a:t>
            </a:r>
          </a:p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sz="26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Enhances image quality, standardizes input shape, and improves learning efficiency and accuracy.</a:t>
            </a:r>
          </a:p>
          <a:p>
            <a:pPr algn="l">
              <a:lnSpc>
                <a:spcPts val="3698"/>
              </a:lnSpc>
              <a:spcBef>
                <a:spcPct val="0"/>
              </a:spcBef>
            </a:pPr>
          </a:p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b="true" sz="26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Why is it Used in This Project?</a:t>
            </a:r>
          </a:p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sz="26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Retinal images from different classes vary in resolution, illumination, and noise levels.</a:t>
            </a:r>
          </a:p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sz="26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Our CNN model (ResNet18) requires uniform image size (224×224) and normalized input values.</a:t>
            </a:r>
          </a:p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sz="26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Ensures consistent input format for effective training and reliable predictions across AROP1, AROP2, and NORMALROP classes.</a:t>
            </a:r>
          </a:p>
          <a:p>
            <a:pPr algn="l">
              <a:lnSpc>
                <a:spcPts val="3698"/>
              </a:lnSpc>
              <a:spcBef>
                <a:spcPct val="0"/>
              </a:spcBef>
            </a:pPr>
          </a:p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sz="26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6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Preprocessing Steps Performed</a:t>
            </a:r>
          </a:p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sz="26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Loaded raw images from the ROPTEST3 dataset (AROP1, AROP2, NORMALROP).</a:t>
            </a:r>
          </a:p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sz="26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Converted images to RGB format for consistent color representation.</a:t>
            </a:r>
          </a:p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sz="26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Resized images to 224×224 pixels to match CNN input dimensions.</a:t>
            </a:r>
          </a:p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sz="26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Normalized pixel values to the [0, 1] range for stable model training.</a:t>
            </a:r>
          </a:p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sz="26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Saved images as .npy files for efficient and faster loading during model training.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96979" y="7800603"/>
            <a:ext cx="2273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196979" y="7361815"/>
            <a:ext cx="2273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196979" y="8238753"/>
            <a:ext cx="2273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196979" y="8739002"/>
            <a:ext cx="2273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196979" y="9239250"/>
            <a:ext cx="2273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7931">
            <a:off x="887579" y="1785063"/>
            <a:ext cx="16512842" cy="0"/>
          </a:xfrm>
          <a:prstGeom prst="line">
            <a:avLst/>
          </a:prstGeom>
          <a:ln cap="rnd" w="19050">
            <a:solidFill>
              <a:srgbClr val="D2472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9525" y="-9525"/>
            <a:ext cx="18307050" cy="1931638"/>
            <a:chOff x="0" y="0"/>
            <a:chExt cx="24409400" cy="2575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4286"/>
              <a:ext cx="24384000" cy="2547008"/>
            </a:xfrm>
            <a:custGeom>
              <a:avLst/>
              <a:gdLst/>
              <a:ahLst/>
              <a:cxnLst/>
              <a:rect r="r" b="b" t="t" l="l"/>
              <a:pathLst>
                <a:path h="254700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547008"/>
                  </a:lnTo>
                  <a:lnTo>
                    <a:pt x="0" y="2547008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09400" cy="2575572"/>
            </a:xfrm>
            <a:custGeom>
              <a:avLst/>
              <a:gdLst/>
              <a:ahLst/>
              <a:cxnLst/>
              <a:rect r="r" b="b" t="t" l="l"/>
              <a:pathLst>
                <a:path h="2575572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6429"/>
                    <a:pt x="24409400" y="14286"/>
                  </a:cubicBezTo>
                  <a:lnTo>
                    <a:pt x="24409400" y="2561294"/>
                  </a:lnTo>
                  <a:cubicBezTo>
                    <a:pt x="24409400" y="2569151"/>
                    <a:pt x="24403686" y="2575572"/>
                    <a:pt x="24396700" y="2575572"/>
                  </a:cubicBezTo>
                  <a:lnTo>
                    <a:pt x="12700" y="2575572"/>
                  </a:lnTo>
                  <a:cubicBezTo>
                    <a:pt x="5715" y="2575572"/>
                    <a:pt x="0" y="2569151"/>
                    <a:pt x="0" y="2561294"/>
                  </a:cubicBezTo>
                  <a:lnTo>
                    <a:pt x="0" y="14286"/>
                  </a:lnTo>
                  <a:cubicBezTo>
                    <a:pt x="0" y="6429"/>
                    <a:pt x="5715" y="0"/>
                    <a:pt x="12700" y="0"/>
                  </a:cubicBezTo>
                  <a:moveTo>
                    <a:pt x="12700" y="28572"/>
                  </a:moveTo>
                  <a:lnTo>
                    <a:pt x="12700" y="14286"/>
                  </a:lnTo>
                  <a:lnTo>
                    <a:pt x="25400" y="14286"/>
                  </a:lnTo>
                  <a:lnTo>
                    <a:pt x="25400" y="2561294"/>
                  </a:lnTo>
                  <a:lnTo>
                    <a:pt x="12700" y="2561294"/>
                  </a:lnTo>
                  <a:lnTo>
                    <a:pt x="12700" y="2547008"/>
                  </a:lnTo>
                  <a:lnTo>
                    <a:pt x="24396700" y="2547008"/>
                  </a:lnTo>
                  <a:lnTo>
                    <a:pt x="24396700" y="2561294"/>
                  </a:lnTo>
                  <a:lnTo>
                    <a:pt x="24384000" y="2561294"/>
                  </a:lnTo>
                  <a:lnTo>
                    <a:pt x="24384000" y="14286"/>
                  </a:lnTo>
                  <a:lnTo>
                    <a:pt x="24396700" y="14286"/>
                  </a:lnTo>
                  <a:lnTo>
                    <a:pt x="24396700" y="28572"/>
                  </a:lnTo>
                  <a:lnTo>
                    <a:pt x="12700" y="28572"/>
                  </a:lnTo>
                  <a:close/>
                </a:path>
              </a:pathLst>
            </a:custGeom>
            <a:solidFill>
              <a:srgbClr val="41719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48303" y="383486"/>
            <a:ext cx="8929071" cy="888504"/>
            <a:chOff x="0" y="0"/>
            <a:chExt cx="11905427" cy="11846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05428" cy="1184672"/>
            </a:xfrm>
            <a:custGeom>
              <a:avLst/>
              <a:gdLst/>
              <a:ahLst/>
              <a:cxnLst/>
              <a:rect r="r" b="b" t="t" l="l"/>
              <a:pathLst>
                <a:path h="1184672" w="11905428">
                  <a:moveTo>
                    <a:pt x="0" y="0"/>
                  </a:moveTo>
                  <a:lnTo>
                    <a:pt x="11905428" y="0"/>
                  </a:lnTo>
                  <a:lnTo>
                    <a:pt x="11905428" y="1184672"/>
                  </a:lnTo>
                  <a:lnTo>
                    <a:pt x="0" y="1184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1905427" cy="1194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Result of Data Preprocessing</a:t>
              </a:r>
            </a:p>
          </p:txBody>
        </p:sp>
      </p:grpSp>
      <p:sp>
        <p:nvSpPr>
          <p:cNvPr name="Freeform 9" id="9" descr="http://www.iitrpr.ac.in/sites/default/files/image.jpg"/>
          <p:cNvSpPr/>
          <p:nvPr/>
        </p:nvSpPr>
        <p:spPr>
          <a:xfrm flipH="false" flipV="false" rot="0">
            <a:off x="16656303" y="11816"/>
            <a:ext cx="1631697" cy="1792107"/>
          </a:xfrm>
          <a:custGeom>
            <a:avLst/>
            <a:gdLst/>
            <a:ahLst/>
            <a:cxnLst/>
            <a:rect r="r" b="b" t="t" l="l"/>
            <a:pathLst>
              <a:path h="1792107" w="1631697">
                <a:moveTo>
                  <a:pt x="0" y="0"/>
                </a:moveTo>
                <a:lnTo>
                  <a:pt x="1631697" y="0"/>
                </a:lnTo>
                <a:lnTo>
                  <a:pt x="1631697" y="1792106"/>
                </a:lnTo>
                <a:lnTo>
                  <a:pt x="0" y="179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221667" y="3303238"/>
            <a:ext cx="5782343" cy="4573134"/>
          </a:xfrm>
          <a:custGeom>
            <a:avLst/>
            <a:gdLst/>
            <a:ahLst/>
            <a:cxnLst/>
            <a:rect r="r" b="b" t="t" l="l"/>
            <a:pathLst>
              <a:path h="4573134" w="5782343">
                <a:moveTo>
                  <a:pt x="0" y="0"/>
                </a:moveTo>
                <a:lnTo>
                  <a:pt x="5782343" y="0"/>
                </a:lnTo>
                <a:lnTo>
                  <a:pt x="5782343" y="4573134"/>
                </a:lnTo>
                <a:lnTo>
                  <a:pt x="0" y="4573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45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00780" y="3433180"/>
            <a:ext cx="5455523" cy="4573134"/>
          </a:xfrm>
          <a:custGeom>
            <a:avLst/>
            <a:gdLst/>
            <a:ahLst/>
            <a:cxnLst/>
            <a:rect r="r" b="b" t="t" l="l"/>
            <a:pathLst>
              <a:path h="4573134" w="5455523">
                <a:moveTo>
                  <a:pt x="0" y="0"/>
                </a:moveTo>
                <a:lnTo>
                  <a:pt x="5455523" y="0"/>
                </a:lnTo>
                <a:lnTo>
                  <a:pt x="5455523" y="4573134"/>
                </a:lnTo>
                <a:lnTo>
                  <a:pt x="0" y="4573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647" r="0" b="-964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125887" y="8640856"/>
            <a:ext cx="340673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Before Preprocessing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27008" y="8666891"/>
            <a:ext cx="302859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After Preprocessing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21667" y="8650381"/>
            <a:ext cx="66020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 . 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83280" y="8703403"/>
            <a:ext cx="62210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 . 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7931">
            <a:off x="887579" y="1785063"/>
            <a:ext cx="16512842" cy="0"/>
          </a:xfrm>
          <a:prstGeom prst="line">
            <a:avLst/>
          </a:prstGeom>
          <a:ln cap="rnd" w="19050">
            <a:solidFill>
              <a:srgbClr val="D247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7931">
            <a:off x="887579" y="1785063"/>
            <a:ext cx="16512842" cy="0"/>
          </a:xfrm>
          <a:prstGeom prst="line">
            <a:avLst/>
          </a:prstGeom>
          <a:ln cap="rnd" w="19050">
            <a:solidFill>
              <a:srgbClr val="D2472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9525" y="-9525"/>
            <a:ext cx="18307050" cy="1823163"/>
            <a:chOff x="0" y="0"/>
            <a:chExt cx="24409400" cy="24308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3484"/>
              <a:ext cx="24384000" cy="2403975"/>
            </a:xfrm>
            <a:custGeom>
              <a:avLst/>
              <a:gdLst/>
              <a:ahLst/>
              <a:cxnLst/>
              <a:rect r="r" b="b" t="t" l="l"/>
              <a:pathLst>
                <a:path h="2403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03975"/>
                  </a:lnTo>
                  <a:lnTo>
                    <a:pt x="0" y="2403975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9400" cy="2430939"/>
            </a:xfrm>
            <a:custGeom>
              <a:avLst/>
              <a:gdLst/>
              <a:ahLst/>
              <a:cxnLst/>
              <a:rect r="r" b="b" t="t" l="l"/>
              <a:pathLst>
                <a:path h="2430939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6068"/>
                    <a:pt x="24409400" y="13484"/>
                  </a:cubicBezTo>
                  <a:lnTo>
                    <a:pt x="24409400" y="2417459"/>
                  </a:lnTo>
                  <a:cubicBezTo>
                    <a:pt x="24409400" y="2424875"/>
                    <a:pt x="24403686" y="2430939"/>
                    <a:pt x="24396700" y="2430939"/>
                  </a:cubicBezTo>
                  <a:lnTo>
                    <a:pt x="12700" y="2430939"/>
                  </a:lnTo>
                  <a:cubicBezTo>
                    <a:pt x="5715" y="2430939"/>
                    <a:pt x="0" y="2424875"/>
                    <a:pt x="0" y="2417459"/>
                  </a:cubicBezTo>
                  <a:lnTo>
                    <a:pt x="0" y="13484"/>
                  </a:lnTo>
                  <a:cubicBezTo>
                    <a:pt x="0" y="6068"/>
                    <a:pt x="5715" y="0"/>
                    <a:pt x="12700" y="0"/>
                  </a:cubicBezTo>
                  <a:moveTo>
                    <a:pt x="12700" y="26967"/>
                  </a:moveTo>
                  <a:lnTo>
                    <a:pt x="12700" y="13484"/>
                  </a:lnTo>
                  <a:lnTo>
                    <a:pt x="25400" y="13484"/>
                  </a:lnTo>
                  <a:lnTo>
                    <a:pt x="25400" y="2417459"/>
                  </a:lnTo>
                  <a:lnTo>
                    <a:pt x="12700" y="2417459"/>
                  </a:lnTo>
                  <a:lnTo>
                    <a:pt x="12700" y="2403975"/>
                  </a:lnTo>
                  <a:lnTo>
                    <a:pt x="24396700" y="2403975"/>
                  </a:lnTo>
                  <a:lnTo>
                    <a:pt x="24396700" y="2417459"/>
                  </a:lnTo>
                  <a:lnTo>
                    <a:pt x="24384000" y="2417459"/>
                  </a:lnTo>
                  <a:lnTo>
                    <a:pt x="24384000" y="13484"/>
                  </a:lnTo>
                  <a:lnTo>
                    <a:pt x="24396700" y="13484"/>
                  </a:lnTo>
                  <a:lnTo>
                    <a:pt x="24396700" y="26967"/>
                  </a:lnTo>
                  <a:lnTo>
                    <a:pt x="12700" y="26967"/>
                  </a:lnTo>
                  <a:close/>
                </a:path>
              </a:pathLst>
            </a:custGeom>
            <a:solidFill>
              <a:srgbClr val="41719C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48303" y="383486"/>
            <a:ext cx="8929071" cy="888504"/>
            <a:chOff x="0" y="0"/>
            <a:chExt cx="11905427" cy="11846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905428" cy="1184672"/>
            </a:xfrm>
            <a:custGeom>
              <a:avLst/>
              <a:gdLst/>
              <a:ahLst/>
              <a:cxnLst/>
              <a:rect r="r" b="b" t="t" l="l"/>
              <a:pathLst>
                <a:path h="1184672" w="11905428">
                  <a:moveTo>
                    <a:pt x="0" y="0"/>
                  </a:moveTo>
                  <a:lnTo>
                    <a:pt x="11905428" y="0"/>
                  </a:lnTo>
                  <a:lnTo>
                    <a:pt x="11905428" y="1184672"/>
                  </a:lnTo>
                  <a:lnTo>
                    <a:pt x="0" y="1184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11905427" cy="1194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Result of Data Preprocessing</a:t>
              </a:r>
            </a:p>
          </p:txBody>
        </p:sp>
      </p:grpSp>
      <p:sp>
        <p:nvSpPr>
          <p:cNvPr name="Freeform 10" id="10" descr="http://www.iitrpr.ac.in/sites/default/files/image.jpg"/>
          <p:cNvSpPr/>
          <p:nvPr/>
        </p:nvSpPr>
        <p:spPr>
          <a:xfrm flipH="false" flipV="false" rot="0">
            <a:off x="16656303" y="11816"/>
            <a:ext cx="1631697" cy="1792107"/>
          </a:xfrm>
          <a:custGeom>
            <a:avLst/>
            <a:gdLst/>
            <a:ahLst/>
            <a:cxnLst/>
            <a:rect r="r" b="b" t="t" l="l"/>
            <a:pathLst>
              <a:path h="1792107" w="1631697">
                <a:moveTo>
                  <a:pt x="0" y="0"/>
                </a:moveTo>
                <a:lnTo>
                  <a:pt x="1631697" y="0"/>
                </a:lnTo>
                <a:lnTo>
                  <a:pt x="1631697" y="1792106"/>
                </a:lnTo>
                <a:lnTo>
                  <a:pt x="0" y="179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graphicFrame>
        <p:nvGraphicFramePr>
          <p:cNvPr name="Object 12" id="12"/>
          <p:cNvGraphicFramePr/>
          <p:nvPr/>
        </p:nvGraphicFramePr>
        <p:xfrm>
          <a:off x="1028700" y="2794550"/>
          <a:ext cx="3771900" cy="2514600"/>
        </p:xfrm>
        <a:graphic>
          <a:graphicData uri="http://schemas.openxmlformats.org/presentationml/2006/ole">
            <p:oleObj imgW="4521200" imgH="32639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DAGcMaco_FE</dc:identifier>
  <dcterms:modified xsi:type="dcterms:W3CDTF">2011-08-01T06:04:30Z</dcterms:modified>
  <cp:revision>1</cp:revision>
  <dc:title>CP301</dc:title>
</cp:coreProperties>
</file>